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7" r:id="rId2"/>
    <p:sldId id="259" r:id="rId3"/>
    <p:sldId id="260" r:id="rId4"/>
    <p:sldId id="261" r:id="rId5"/>
    <p:sldId id="291" r:id="rId6"/>
    <p:sldId id="263" r:id="rId7"/>
    <p:sldId id="264" r:id="rId8"/>
    <p:sldId id="265" r:id="rId9"/>
    <p:sldId id="266" r:id="rId10"/>
    <p:sldId id="294" r:id="rId11"/>
    <p:sldId id="267" r:id="rId12"/>
    <p:sldId id="268" r:id="rId13"/>
    <p:sldId id="269" r:id="rId14"/>
    <p:sldId id="270" r:id="rId15"/>
    <p:sldId id="271" r:id="rId16"/>
    <p:sldId id="272" r:id="rId17"/>
    <p:sldId id="273" r:id="rId18"/>
    <p:sldId id="274" r:id="rId19"/>
    <p:sldId id="277" r:id="rId20"/>
    <p:sldId id="284" r:id="rId21"/>
    <p:sldId id="297" r:id="rId22"/>
    <p:sldId id="285" r:id="rId23"/>
    <p:sldId id="298" r:id="rId24"/>
    <p:sldId id="302" r:id="rId25"/>
    <p:sldId id="286" r:id="rId26"/>
    <p:sldId id="287" r:id="rId27"/>
    <p:sldId id="293" r:id="rId28"/>
    <p:sldId id="288" r:id="rId29"/>
    <p:sldId id="303" r:id="rId30"/>
    <p:sldId id="304" r:id="rId31"/>
    <p:sldId id="283" r:id="rId3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25" autoAdjust="0"/>
    <p:restoredTop sz="94690" autoAdjust="0"/>
  </p:normalViewPr>
  <p:slideViewPr>
    <p:cSldViewPr snapToGrid="0" snapToObjects="1">
      <p:cViewPr>
        <p:scale>
          <a:sx n="60" d="100"/>
          <a:sy n="60" d="100"/>
        </p:scale>
        <p:origin x="-1548"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4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1" tIns="48325" rIns="96651" bIns="48325" rtlCol="0"/>
          <a:lstStyle>
            <a:lvl1pPr algn="r">
              <a:defRPr sz="1200"/>
            </a:lvl1pPr>
          </a:lstStyle>
          <a:p>
            <a:fld id="{E0671260-5D5B-4AB9-B84F-CF904129742C}" type="datetimeFigureOut">
              <a:rPr lang="en-US" smtClean="0"/>
              <a:t>5/31/2023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1" tIns="48325" rIns="96651" bIns="48325"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1" tIns="48325" rIns="96651" bIns="48325" rtlCol="0" anchor="b"/>
          <a:lstStyle>
            <a:lvl1pPr algn="r">
              <a:defRPr sz="1200"/>
            </a:lvl1pPr>
          </a:lstStyle>
          <a:p>
            <a:fld id="{1C344886-BCE6-42A2-8578-1D603E7B2825}" type="slidenum">
              <a:rPr lang="en-US" smtClean="0"/>
              <a:t>‹#›</a:t>
            </a:fld>
            <a:endParaRPr lang="en-US"/>
          </a:p>
        </p:txBody>
      </p:sp>
    </p:spTree>
    <p:extLst>
      <p:ext uri="{BB962C8B-B14F-4D97-AF65-F5344CB8AC3E}">
        <p14:creationId xmlns:p14="http://schemas.microsoft.com/office/powerpoint/2010/main" val="3387595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1" tIns="48325" rIns="96651" bIns="48325" rtlCol="0"/>
          <a:lstStyle>
            <a:lvl1pPr algn="r">
              <a:defRPr sz="1200"/>
            </a:lvl1pPr>
          </a:lstStyle>
          <a:p>
            <a:fld id="{9648D862-ADD8-984E-B8F2-1D319D5F8F89}" type="datetimeFigureOut">
              <a:rPr lang="en-US" smtClean="0"/>
              <a:t>5/31/2023</a:t>
            </a:fld>
            <a:endParaRPr lang="en-US"/>
          </a:p>
        </p:txBody>
      </p:sp>
      <p:sp>
        <p:nvSpPr>
          <p:cNvPr id="4" name="Slide Image Placeholder 3"/>
          <p:cNvSpPr>
            <a:spLocks noGrp="1" noRot="1" noChangeAspect="1"/>
          </p:cNvSpPr>
          <p:nvPr>
            <p:ph type="sldImg" idx="2"/>
          </p:nvPr>
        </p:nvSpPr>
        <p:spPr>
          <a:xfrm>
            <a:off x="1258888" y="720725"/>
            <a:ext cx="4799012" cy="3598863"/>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5" rIns="96651"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1" tIns="48325" rIns="96651" bIns="48325" rtlCol="0" anchor="b"/>
          <a:lstStyle>
            <a:lvl1pPr algn="r">
              <a:defRPr sz="1200"/>
            </a:lvl1pPr>
          </a:lstStyle>
          <a:p>
            <a:fld id="{71F87E0F-5A19-6D48-97F0-7EDA4B9641F4}" type="slidenum">
              <a:rPr lang="en-US" smtClean="0"/>
              <a:t>‹#›</a:t>
            </a:fld>
            <a:endParaRPr lang="en-US"/>
          </a:p>
        </p:txBody>
      </p:sp>
    </p:spTree>
    <p:extLst>
      <p:ext uri="{BB962C8B-B14F-4D97-AF65-F5344CB8AC3E}">
        <p14:creationId xmlns:p14="http://schemas.microsoft.com/office/powerpoint/2010/main" val="38721899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2</a:t>
            </a:fld>
            <a:endParaRPr lang="en-US"/>
          </a:p>
        </p:txBody>
      </p:sp>
    </p:spTree>
    <p:extLst>
      <p:ext uri="{BB962C8B-B14F-4D97-AF65-F5344CB8AC3E}">
        <p14:creationId xmlns:p14="http://schemas.microsoft.com/office/powerpoint/2010/main" val="316918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11</a:t>
            </a:fld>
            <a:endParaRPr lang="en-US"/>
          </a:p>
        </p:txBody>
      </p:sp>
    </p:spTree>
    <p:extLst>
      <p:ext uri="{BB962C8B-B14F-4D97-AF65-F5344CB8AC3E}">
        <p14:creationId xmlns:p14="http://schemas.microsoft.com/office/powerpoint/2010/main" val="504068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12</a:t>
            </a:fld>
            <a:endParaRPr lang="en-US"/>
          </a:p>
        </p:txBody>
      </p:sp>
    </p:spTree>
    <p:extLst>
      <p:ext uri="{BB962C8B-B14F-4D97-AF65-F5344CB8AC3E}">
        <p14:creationId xmlns:p14="http://schemas.microsoft.com/office/powerpoint/2010/main" val="1827082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13</a:t>
            </a:fld>
            <a:endParaRPr lang="en-US"/>
          </a:p>
        </p:txBody>
      </p:sp>
    </p:spTree>
    <p:extLst>
      <p:ext uri="{BB962C8B-B14F-4D97-AF65-F5344CB8AC3E}">
        <p14:creationId xmlns:p14="http://schemas.microsoft.com/office/powerpoint/2010/main" val="2119592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14</a:t>
            </a:fld>
            <a:endParaRPr lang="en-US"/>
          </a:p>
        </p:txBody>
      </p:sp>
    </p:spTree>
    <p:extLst>
      <p:ext uri="{BB962C8B-B14F-4D97-AF65-F5344CB8AC3E}">
        <p14:creationId xmlns:p14="http://schemas.microsoft.com/office/powerpoint/2010/main" val="3535702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15</a:t>
            </a:fld>
            <a:endParaRPr lang="en-US"/>
          </a:p>
        </p:txBody>
      </p:sp>
    </p:spTree>
    <p:extLst>
      <p:ext uri="{BB962C8B-B14F-4D97-AF65-F5344CB8AC3E}">
        <p14:creationId xmlns:p14="http://schemas.microsoft.com/office/powerpoint/2010/main" val="63529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16</a:t>
            </a:fld>
            <a:endParaRPr lang="en-US"/>
          </a:p>
        </p:txBody>
      </p:sp>
    </p:spTree>
    <p:extLst>
      <p:ext uri="{BB962C8B-B14F-4D97-AF65-F5344CB8AC3E}">
        <p14:creationId xmlns:p14="http://schemas.microsoft.com/office/powerpoint/2010/main" val="2588156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17</a:t>
            </a:fld>
            <a:endParaRPr lang="en-US"/>
          </a:p>
        </p:txBody>
      </p:sp>
    </p:spTree>
    <p:extLst>
      <p:ext uri="{BB962C8B-B14F-4D97-AF65-F5344CB8AC3E}">
        <p14:creationId xmlns:p14="http://schemas.microsoft.com/office/powerpoint/2010/main" val="2662943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18</a:t>
            </a:fld>
            <a:endParaRPr lang="en-US"/>
          </a:p>
        </p:txBody>
      </p:sp>
    </p:spTree>
    <p:extLst>
      <p:ext uri="{BB962C8B-B14F-4D97-AF65-F5344CB8AC3E}">
        <p14:creationId xmlns:p14="http://schemas.microsoft.com/office/powerpoint/2010/main" val="730677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19</a:t>
            </a:fld>
            <a:endParaRPr lang="en-US"/>
          </a:p>
        </p:txBody>
      </p:sp>
    </p:spTree>
    <p:extLst>
      <p:ext uri="{BB962C8B-B14F-4D97-AF65-F5344CB8AC3E}">
        <p14:creationId xmlns:p14="http://schemas.microsoft.com/office/powerpoint/2010/main" val="15925459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20</a:t>
            </a:fld>
            <a:endParaRPr lang="en-US"/>
          </a:p>
        </p:txBody>
      </p:sp>
    </p:spTree>
    <p:extLst>
      <p:ext uri="{BB962C8B-B14F-4D97-AF65-F5344CB8AC3E}">
        <p14:creationId xmlns:p14="http://schemas.microsoft.com/office/powerpoint/2010/main" val="1553809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3</a:t>
            </a:fld>
            <a:endParaRPr lang="en-US"/>
          </a:p>
        </p:txBody>
      </p:sp>
    </p:spTree>
    <p:extLst>
      <p:ext uri="{BB962C8B-B14F-4D97-AF65-F5344CB8AC3E}">
        <p14:creationId xmlns:p14="http://schemas.microsoft.com/office/powerpoint/2010/main" val="2266257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21</a:t>
            </a:fld>
            <a:endParaRPr lang="en-US"/>
          </a:p>
        </p:txBody>
      </p:sp>
    </p:spTree>
    <p:extLst>
      <p:ext uri="{BB962C8B-B14F-4D97-AF65-F5344CB8AC3E}">
        <p14:creationId xmlns:p14="http://schemas.microsoft.com/office/powerpoint/2010/main" val="15538091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22</a:t>
            </a:fld>
            <a:endParaRPr lang="en-US"/>
          </a:p>
        </p:txBody>
      </p:sp>
    </p:spTree>
    <p:extLst>
      <p:ext uri="{BB962C8B-B14F-4D97-AF65-F5344CB8AC3E}">
        <p14:creationId xmlns:p14="http://schemas.microsoft.com/office/powerpoint/2010/main" val="1138622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23</a:t>
            </a:fld>
            <a:endParaRPr lang="en-US"/>
          </a:p>
        </p:txBody>
      </p:sp>
    </p:spTree>
    <p:extLst>
      <p:ext uri="{BB962C8B-B14F-4D97-AF65-F5344CB8AC3E}">
        <p14:creationId xmlns:p14="http://schemas.microsoft.com/office/powerpoint/2010/main" val="11386223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24</a:t>
            </a:fld>
            <a:endParaRPr lang="en-US"/>
          </a:p>
        </p:txBody>
      </p:sp>
    </p:spTree>
    <p:extLst>
      <p:ext uri="{BB962C8B-B14F-4D97-AF65-F5344CB8AC3E}">
        <p14:creationId xmlns:p14="http://schemas.microsoft.com/office/powerpoint/2010/main" val="1138622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25</a:t>
            </a:fld>
            <a:endParaRPr lang="en-US"/>
          </a:p>
        </p:txBody>
      </p:sp>
    </p:spTree>
    <p:extLst>
      <p:ext uri="{BB962C8B-B14F-4D97-AF65-F5344CB8AC3E}">
        <p14:creationId xmlns:p14="http://schemas.microsoft.com/office/powerpoint/2010/main" val="33553945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26</a:t>
            </a:fld>
            <a:endParaRPr lang="en-US"/>
          </a:p>
        </p:txBody>
      </p:sp>
    </p:spTree>
    <p:extLst>
      <p:ext uri="{BB962C8B-B14F-4D97-AF65-F5344CB8AC3E}">
        <p14:creationId xmlns:p14="http://schemas.microsoft.com/office/powerpoint/2010/main" val="40145339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27</a:t>
            </a:fld>
            <a:endParaRPr lang="en-US"/>
          </a:p>
        </p:txBody>
      </p:sp>
    </p:spTree>
    <p:extLst>
      <p:ext uri="{BB962C8B-B14F-4D97-AF65-F5344CB8AC3E}">
        <p14:creationId xmlns:p14="http://schemas.microsoft.com/office/powerpoint/2010/main" val="40145339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28</a:t>
            </a:fld>
            <a:endParaRPr lang="en-US"/>
          </a:p>
        </p:txBody>
      </p:sp>
    </p:spTree>
    <p:extLst>
      <p:ext uri="{BB962C8B-B14F-4D97-AF65-F5344CB8AC3E}">
        <p14:creationId xmlns:p14="http://schemas.microsoft.com/office/powerpoint/2010/main" val="31953281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29</a:t>
            </a:fld>
            <a:endParaRPr lang="en-US"/>
          </a:p>
        </p:txBody>
      </p:sp>
    </p:spTree>
    <p:extLst>
      <p:ext uri="{BB962C8B-B14F-4D97-AF65-F5344CB8AC3E}">
        <p14:creationId xmlns:p14="http://schemas.microsoft.com/office/powerpoint/2010/main" val="31953281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30</a:t>
            </a:fld>
            <a:endParaRPr lang="en-US"/>
          </a:p>
        </p:txBody>
      </p:sp>
    </p:spTree>
    <p:extLst>
      <p:ext uri="{BB962C8B-B14F-4D97-AF65-F5344CB8AC3E}">
        <p14:creationId xmlns:p14="http://schemas.microsoft.com/office/powerpoint/2010/main" val="3195328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4</a:t>
            </a:fld>
            <a:endParaRPr lang="en-US"/>
          </a:p>
        </p:txBody>
      </p:sp>
    </p:spTree>
    <p:extLst>
      <p:ext uri="{BB962C8B-B14F-4D97-AF65-F5344CB8AC3E}">
        <p14:creationId xmlns:p14="http://schemas.microsoft.com/office/powerpoint/2010/main" val="6149907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31</a:t>
            </a:fld>
            <a:endParaRPr lang="en-US"/>
          </a:p>
        </p:txBody>
      </p:sp>
    </p:spTree>
    <p:extLst>
      <p:ext uri="{BB962C8B-B14F-4D97-AF65-F5344CB8AC3E}">
        <p14:creationId xmlns:p14="http://schemas.microsoft.com/office/powerpoint/2010/main" val="2986868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5</a:t>
            </a:fld>
            <a:endParaRPr lang="en-US"/>
          </a:p>
        </p:txBody>
      </p:sp>
    </p:spTree>
    <p:extLst>
      <p:ext uri="{BB962C8B-B14F-4D97-AF65-F5344CB8AC3E}">
        <p14:creationId xmlns:p14="http://schemas.microsoft.com/office/powerpoint/2010/main" val="3534914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6</a:t>
            </a:fld>
            <a:endParaRPr lang="en-US"/>
          </a:p>
        </p:txBody>
      </p:sp>
    </p:spTree>
    <p:extLst>
      <p:ext uri="{BB962C8B-B14F-4D97-AF65-F5344CB8AC3E}">
        <p14:creationId xmlns:p14="http://schemas.microsoft.com/office/powerpoint/2010/main" val="2168724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7</a:t>
            </a:fld>
            <a:endParaRPr lang="en-US"/>
          </a:p>
        </p:txBody>
      </p:sp>
    </p:spTree>
    <p:extLst>
      <p:ext uri="{BB962C8B-B14F-4D97-AF65-F5344CB8AC3E}">
        <p14:creationId xmlns:p14="http://schemas.microsoft.com/office/powerpoint/2010/main" val="948593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8</a:t>
            </a:fld>
            <a:endParaRPr lang="en-US"/>
          </a:p>
        </p:txBody>
      </p:sp>
    </p:spTree>
    <p:extLst>
      <p:ext uri="{BB962C8B-B14F-4D97-AF65-F5344CB8AC3E}">
        <p14:creationId xmlns:p14="http://schemas.microsoft.com/office/powerpoint/2010/main" val="2942204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9</a:t>
            </a:fld>
            <a:endParaRPr lang="en-US"/>
          </a:p>
        </p:txBody>
      </p:sp>
    </p:spTree>
    <p:extLst>
      <p:ext uri="{BB962C8B-B14F-4D97-AF65-F5344CB8AC3E}">
        <p14:creationId xmlns:p14="http://schemas.microsoft.com/office/powerpoint/2010/main" val="1374887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F87E0F-5A19-6D48-97F0-7EDA4B9641F4}" type="slidenum">
              <a:rPr lang="en-US" smtClean="0"/>
              <a:t>10</a:t>
            </a:fld>
            <a:endParaRPr lang="en-US"/>
          </a:p>
        </p:txBody>
      </p:sp>
    </p:spTree>
    <p:extLst>
      <p:ext uri="{BB962C8B-B14F-4D97-AF65-F5344CB8AC3E}">
        <p14:creationId xmlns:p14="http://schemas.microsoft.com/office/powerpoint/2010/main" val="1374887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flipV="1">
            <a:off x="1254726" y="6650768"/>
            <a:ext cx="7634745" cy="723"/>
          </a:xfrm>
          <a:prstGeom prst="line">
            <a:avLst/>
          </a:prstGeom>
          <a:ln w="9525" cmpd="sng">
            <a:solidFill>
              <a:srgbClr val="002D73"/>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4740457" y="6374493"/>
            <a:ext cx="4220006" cy="276999"/>
          </a:xfrm>
          <a:prstGeom prst="rect">
            <a:avLst/>
          </a:prstGeom>
          <a:noFill/>
        </p:spPr>
        <p:txBody>
          <a:bodyPr wrap="square" rtlCol="0">
            <a:spAutoFit/>
          </a:bodyPr>
          <a:lstStyle/>
          <a:p>
            <a:pPr algn="r"/>
            <a:r>
              <a:rPr lang="en-US" sz="1200" spc="50" dirty="0">
                <a:solidFill>
                  <a:srgbClr val="002D73"/>
                </a:solidFill>
                <a:latin typeface="Times New Roman"/>
                <a:cs typeface="Times New Roman"/>
              </a:rPr>
              <a:t>CONNECTICUT STATE DEPARTMENT OF EDUCATION</a:t>
            </a:r>
          </a:p>
        </p:txBody>
      </p:sp>
      <p:pic>
        <p:nvPicPr>
          <p:cNvPr id="9" name="Picture 8" descr="CSDElogo_informal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953" y="5861712"/>
            <a:ext cx="1040773" cy="789779"/>
          </a:xfrm>
          <a:prstGeom prst="rect">
            <a:avLst/>
          </a:prstGeom>
        </p:spPr>
      </p:pic>
    </p:spTree>
    <p:extLst>
      <p:ext uri="{BB962C8B-B14F-4D97-AF65-F5344CB8AC3E}">
        <p14:creationId xmlns:p14="http://schemas.microsoft.com/office/powerpoint/2010/main" val="225540690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8692069"/>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207179" y="2626278"/>
            <a:ext cx="8713260" cy="4095357"/>
          </a:xfrm>
          <a:prstGeom prst="rect">
            <a:avLst/>
          </a:prstGeom>
          <a:solidFill>
            <a:srgbClr val="002D73">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15370" y="206737"/>
            <a:ext cx="8713260" cy="6458063"/>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002D73"/>
                </a:solidFill>
              </a:ln>
              <a:noFill/>
            </a:endParaRPr>
          </a:p>
        </p:txBody>
      </p:sp>
      <p:sp>
        <p:nvSpPr>
          <p:cNvPr id="2" name="Title 1"/>
          <p:cNvSpPr>
            <a:spLocks noGrp="1"/>
          </p:cNvSpPr>
          <p:nvPr>
            <p:ph type="title" idx="4294967295"/>
          </p:nvPr>
        </p:nvSpPr>
        <p:spPr>
          <a:xfrm>
            <a:off x="457200" y="1916426"/>
            <a:ext cx="8229600" cy="567663"/>
          </a:xfrm>
          <a:prstGeom prst="rect">
            <a:avLst/>
          </a:prstGeom>
        </p:spPr>
        <p:txBody>
          <a:bodyPr>
            <a:normAutofit fontScale="90000"/>
          </a:bodyPr>
          <a:lstStyle/>
          <a:p>
            <a:r>
              <a:rPr lang="en-US" sz="2000" spc="100" dirty="0">
                <a:solidFill>
                  <a:srgbClr val="002D73"/>
                </a:solidFill>
                <a:latin typeface="Times New Roman"/>
                <a:cs typeface="Times New Roman"/>
              </a:rPr>
              <a:t>CONNECTICUT STATE DEPARTMENT OF EDUCATION </a:t>
            </a:r>
            <a:r>
              <a:rPr lang="en-US" sz="2800" dirty="0">
                <a:solidFill>
                  <a:srgbClr val="002D73"/>
                </a:solidFill>
                <a:latin typeface="Times New Roman"/>
                <a:cs typeface="Times New Roman"/>
              </a:rPr>
              <a:t/>
            </a:r>
            <a:br>
              <a:rPr lang="en-US" sz="2800" dirty="0">
                <a:solidFill>
                  <a:srgbClr val="002D73"/>
                </a:solidFill>
                <a:latin typeface="Times New Roman"/>
                <a:cs typeface="Times New Roman"/>
              </a:rPr>
            </a:br>
            <a:endParaRPr lang="en-US" sz="3600" b="1" dirty="0">
              <a:solidFill>
                <a:srgbClr val="002D73"/>
              </a:solidFill>
              <a:latin typeface="Times New Roman"/>
              <a:cs typeface="Times New Roman"/>
            </a:endParaRPr>
          </a:p>
        </p:txBody>
      </p:sp>
      <p:sp>
        <p:nvSpPr>
          <p:cNvPr id="5" name="Content Placeholder 4"/>
          <p:cNvSpPr>
            <a:spLocks noGrp="1"/>
          </p:cNvSpPr>
          <p:nvPr>
            <p:ph idx="4294967295"/>
          </p:nvPr>
        </p:nvSpPr>
        <p:spPr>
          <a:xfrm>
            <a:off x="223561" y="2612273"/>
            <a:ext cx="8713260" cy="4083718"/>
          </a:xfrm>
          <a:prstGeom prst="rect">
            <a:avLst/>
          </a:prstGeom>
          <a:ln>
            <a:solidFill>
              <a:schemeClr val="tx1">
                <a:lumMod val="95000"/>
                <a:lumOff val="5000"/>
              </a:schemeClr>
            </a:solidFill>
          </a:ln>
        </p:spPr>
        <p:txBody>
          <a:bodyPr>
            <a:normAutofit fontScale="85000" lnSpcReduction="20000"/>
          </a:bodyPr>
          <a:lstStyle/>
          <a:p>
            <a:pPr marL="0" indent="0" algn="ctr">
              <a:buNone/>
            </a:pPr>
            <a:endParaRPr lang="en-US" b="1" dirty="0">
              <a:latin typeface="Arial"/>
              <a:cs typeface="Arial"/>
            </a:endParaRPr>
          </a:p>
          <a:p>
            <a:pPr marL="0" indent="0" algn="ctr">
              <a:buNone/>
            </a:pPr>
            <a:r>
              <a:rPr lang="en-US" b="1" dirty="0" smtClean="0">
                <a:cs typeface="Arial"/>
              </a:rPr>
              <a:t>After School </a:t>
            </a:r>
            <a:r>
              <a:rPr lang="en-US" b="1" dirty="0">
                <a:cs typeface="Arial"/>
              </a:rPr>
              <a:t>Grant</a:t>
            </a:r>
          </a:p>
          <a:p>
            <a:pPr marL="0" indent="0" algn="ctr">
              <a:buNone/>
            </a:pPr>
            <a:r>
              <a:rPr lang="en-US" sz="4000" b="1" dirty="0">
                <a:cs typeface="Helvetica"/>
              </a:rPr>
              <a:t/>
            </a:r>
            <a:br>
              <a:rPr lang="en-US" sz="4000" b="1" dirty="0">
                <a:cs typeface="Helvetica"/>
              </a:rPr>
            </a:br>
            <a:r>
              <a:rPr lang="en-US" b="1" dirty="0">
                <a:cs typeface="Arial"/>
              </a:rPr>
              <a:t>PROGRAM FUNDING OPPORTUNITIES</a:t>
            </a:r>
          </a:p>
          <a:p>
            <a:pPr marL="0" indent="0" algn="ctr">
              <a:buNone/>
            </a:pPr>
            <a:r>
              <a:rPr lang="en-US" b="1" dirty="0">
                <a:cs typeface="Arial"/>
              </a:rPr>
              <a:t>Information Session</a:t>
            </a:r>
          </a:p>
          <a:p>
            <a:pPr marL="0" indent="0" algn="ctr">
              <a:buNone/>
            </a:pPr>
            <a:endParaRPr lang="en-US" b="1" dirty="0">
              <a:cs typeface="Arial"/>
            </a:endParaRPr>
          </a:p>
          <a:p>
            <a:pPr marL="0" indent="0" algn="ctr">
              <a:buNone/>
            </a:pPr>
            <a:r>
              <a:rPr lang="en-US" sz="3000" b="1" dirty="0">
                <a:cs typeface="Arial"/>
              </a:rPr>
              <a:t>Dr. Agnes </a:t>
            </a:r>
            <a:r>
              <a:rPr lang="en-US" sz="3000" b="1" dirty="0" err="1" smtClean="0">
                <a:cs typeface="Arial"/>
              </a:rPr>
              <a:t>Quiñones</a:t>
            </a:r>
            <a:endParaRPr lang="en-US" sz="3000" b="1" dirty="0">
              <a:cs typeface="Arial"/>
            </a:endParaRPr>
          </a:p>
          <a:p>
            <a:pPr marL="0" indent="0" algn="ctr">
              <a:buNone/>
            </a:pPr>
            <a:r>
              <a:rPr lang="en-US" sz="3000" b="1" dirty="0" smtClean="0">
                <a:cs typeface="Arial"/>
              </a:rPr>
              <a:t>After School </a:t>
            </a:r>
            <a:r>
              <a:rPr lang="en-US" sz="3000" b="1" dirty="0">
                <a:cs typeface="Arial"/>
              </a:rPr>
              <a:t>Program </a:t>
            </a:r>
            <a:r>
              <a:rPr lang="en-US" sz="3000" b="1" dirty="0" smtClean="0">
                <a:cs typeface="Arial"/>
              </a:rPr>
              <a:t>Manager</a:t>
            </a:r>
            <a:endParaRPr lang="en-US" sz="3000" b="1" dirty="0">
              <a:cs typeface="Arial"/>
            </a:endParaRPr>
          </a:p>
          <a:p>
            <a:pPr marL="0" indent="0" algn="ctr">
              <a:buNone/>
            </a:pPr>
            <a:endParaRPr lang="en-US" sz="3600" b="1" dirty="0">
              <a:solidFill>
                <a:srgbClr val="1F497D"/>
              </a:solidFill>
              <a:cs typeface="Arial Black"/>
            </a:endParaRPr>
          </a:p>
          <a:p>
            <a:pPr marL="0" indent="0" algn="ctr">
              <a:buNone/>
            </a:pPr>
            <a:r>
              <a:rPr lang="en-US" sz="2000" b="1" dirty="0">
                <a:cs typeface="Times New Roman"/>
              </a:rPr>
              <a:t>May 24</a:t>
            </a:r>
            <a:r>
              <a:rPr lang="en-US" sz="2000" b="1" dirty="0" smtClean="0">
                <a:cs typeface="Times New Roman"/>
              </a:rPr>
              <a:t>, 2023</a:t>
            </a:r>
            <a:endParaRPr lang="en-US" sz="2000" b="1" dirty="0">
              <a:cs typeface="Times New Roman"/>
            </a:endParaRPr>
          </a:p>
          <a:p>
            <a:pPr marL="0" indent="0" algn="ctr">
              <a:buNone/>
            </a:pPr>
            <a:endParaRPr lang="en-US" sz="3600" b="1" dirty="0">
              <a:solidFill>
                <a:srgbClr val="1F497D"/>
              </a:solidFill>
              <a:latin typeface="Arial Black"/>
              <a:cs typeface="Arial Black"/>
            </a:endParaRPr>
          </a:p>
          <a:p>
            <a:pPr marL="0" indent="0" algn="ctr">
              <a:buNone/>
            </a:pPr>
            <a:endParaRPr lang="en-US" sz="3600" b="1" dirty="0">
              <a:latin typeface="Arial Black"/>
              <a:cs typeface="Arial Black"/>
            </a:endParaRPr>
          </a:p>
        </p:txBody>
      </p:sp>
      <p:sp>
        <p:nvSpPr>
          <p:cNvPr id="3" name="Rectangle 2"/>
          <p:cNvSpPr/>
          <p:nvPr/>
        </p:nvSpPr>
        <p:spPr>
          <a:xfrm>
            <a:off x="207179" y="2529284"/>
            <a:ext cx="8713260" cy="96994"/>
          </a:xfrm>
          <a:prstGeom prst="rect">
            <a:avLst/>
          </a:prstGeom>
          <a:solidFill>
            <a:srgbClr val="002D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FF6600"/>
                </a:solidFill>
              </a:ln>
              <a:solidFill>
                <a:srgbClr val="FF6600"/>
              </a:solidFill>
            </a:endParaRPr>
          </a:p>
        </p:txBody>
      </p:sp>
      <p:pic>
        <p:nvPicPr>
          <p:cNvPr id="4" name="Picture 3" descr="CSDElogo_vertical_blu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3723" y="460861"/>
            <a:ext cx="1580172" cy="1323740"/>
          </a:xfrm>
          <a:prstGeom prst="rect">
            <a:avLst/>
          </a:prstGeom>
        </p:spPr>
      </p:pic>
    </p:spTree>
    <p:extLst>
      <p:ext uri="{BB962C8B-B14F-4D97-AF65-F5344CB8AC3E}">
        <p14:creationId xmlns:p14="http://schemas.microsoft.com/office/powerpoint/2010/main" val="2533673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3817537678"/>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0" y="1042830"/>
            <a:ext cx="8229600" cy="999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dirty="0"/>
              <a:t>Measure #2: Minimum Dosage</a:t>
            </a:r>
          </a:p>
        </p:txBody>
      </p:sp>
      <p:sp>
        <p:nvSpPr>
          <p:cNvPr id="5" name="Content Placeholder 2"/>
          <p:cNvSpPr>
            <a:spLocks noGrp="1"/>
          </p:cNvSpPr>
          <p:nvPr/>
        </p:nvSpPr>
        <p:spPr bwMode="auto">
          <a:xfrm>
            <a:off x="457200" y="2028679"/>
            <a:ext cx="8229600" cy="383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sz="2400" dirty="0"/>
              <a:t>Elementary School: 60% of days the site is open</a:t>
            </a:r>
          </a:p>
          <a:p>
            <a:r>
              <a:rPr lang="en-US" sz="2400" dirty="0"/>
              <a:t>Middle School: 45 days</a:t>
            </a:r>
            <a:endParaRPr lang="en-US" sz="2000" dirty="0"/>
          </a:p>
          <a:p>
            <a:r>
              <a:rPr lang="en-US" sz="2400" dirty="0"/>
              <a:t>High School: 30 days</a:t>
            </a:r>
          </a:p>
          <a:p>
            <a:endParaRPr lang="en-US" sz="1400" dirty="0"/>
          </a:p>
          <a:p>
            <a:r>
              <a:rPr lang="en-US" sz="2400" dirty="0"/>
              <a:t>Programs must show that 80% of students meet the standard in order to receive full bonus points for future funding.</a:t>
            </a:r>
          </a:p>
          <a:p>
            <a:r>
              <a:rPr lang="en-US" sz="2400" i="1" dirty="0"/>
              <a:t>Example:</a:t>
            </a:r>
            <a:r>
              <a:rPr lang="en-US" sz="2400" dirty="0"/>
              <a:t> Elementary site serving 200 students is open 4 days per week for 30 weeks = 120 days (60% of 120 is 72 days). Minimum number of students that </a:t>
            </a:r>
            <a:r>
              <a:rPr lang="en-US" sz="2400" u="sng" dirty="0"/>
              <a:t>attended at least 72 days </a:t>
            </a:r>
            <a:r>
              <a:rPr lang="en-US" sz="2400" dirty="0"/>
              <a:t>of programming in order to get year 2 funding?  Answer: </a:t>
            </a:r>
            <a:r>
              <a:rPr lang="en-US" sz="2400" u="sng" dirty="0"/>
              <a:t>160</a:t>
            </a:r>
          </a:p>
          <a:p>
            <a:endParaRPr lang="en-US" altLang="en-US" dirty="0"/>
          </a:p>
        </p:txBody>
      </p:sp>
    </p:spTree>
    <p:extLst>
      <p:ext uri="{BB962C8B-B14F-4D97-AF65-F5344CB8AC3E}">
        <p14:creationId xmlns:p14="http://schemas.microsoft.com/office/powerpoint/2010/main" val="217330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Rectangle 3"/>
          <p:cNvSpPr>
            <a:spLocks noGrp="1" noChangeArrowheads="1"/>
          </p:cNvSpPr>
          <p:nvPr/>
        </p:nvSpPr>
        <p:spPr bwMode="auto">
          <a:xfrm>
            <a:off x="545709" y="1351630"/>
            <a:ext cx="8229600" cy="1162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n-US" sz="4000" dirty="0"/>
              <a:t>Supplement not Supplant</a:t>
            </a:r>
          </a:p>
        </p:txBody>
      </p:sp>
      <p:sp>
        <p:nvSpPr>
          <p:cNvPr id="5" name="Rectangle 4"/>
          <p:cNvSpPr>
            <a:spLocks noGrp="1" noChangeArrowheads="1"/>
          </p:cNvSpPr>
          <p:nvPr/>
        </p:nvSpPr>
        <p:spPr bwMode="auto">
          <a:xfrm>
            <a:off x="457201" y="2821159"/>
            <a:ext cx="8229600" cy="2257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eaLnBrk="1" hangingPunct="1"/>
            <a:r>
              <a:rPr lang="en-US" altLang="en-US" dirty="0"/>
              <a:t>Grantees must use program funds to supplement and not supplant other Federal (21</a:t>
            </a:r>
            <a:r>
              <a:rPr lang="en-US" altLang="en-US" baseline="30000" dirty="0"/>
              <a:t>st</a:t>
            </a:r>
            <a:r>
              <a:rPr lang="en-US" altLang="en-US" dirty="0"/>
              <a:t> CCLC), State, and local funds</a:t>
            </a:r>
            <a:r>
              <a:rPr lang="en-US" altLang="en-US" dirty="0" smtClean="0"/>
              <a:t>.</a:t>
            </a:r>
            <a:endParaRPr lang="en-US" altLang="en-US" dirty="0"/>
          </a:p>
        </p:txBody>
      </p:sp>
    </p:spTree>
    <p:extLst>
      <p:ext uri="{BB962C8B-B14F-4D97-AF65-F5344CB8AC3E}">
        <p14:creationId xmlns:p14="http://schemas.microsoft.com/office/powerpoint/2010/main" val="2349475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Rectangle 3"/>
          <p:cNvSpPr>
            <a:spLocks noGrp="1" noChangeArrowheads="1"/>
          </p:cNvSpPr>
          <p:nvPr/>
        </p:nvSpPr>
        <p:spPr bwMode="auto">
          <a:xfrm>
            <a:off x="520506" y="939531"/>
            <a:ext cx="8229600" cy="1075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n-US" dirty="0"/>
              <a:t>Checklist for Success</a:t>
            </a:r>
          </a:p>
        </p:txBody>
      </p:sp>
      <p:sp>
        <p:nvSpPr>
          <p:cNvPr id="5" name="Rectangle 4"/>
          <p:cNvSpPr>
            <a:spLocks noGrp="1" noChangeArrowheads="1"/>
          </p:cNvSpPr>
          <p:nvPr/>
        </p:nvSpPr>
        <p:spPr bwMode="auto">
          <a:xfrm>
            <a:off x="520506" y="2252781"/>
            <a:ext cx="7924800" cy="337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eaLnBrk="1" hangingPunct="1">
              <a:lnSpc>
                <a:spcPct val="90000"/>
              </a:lnSpc>
            </a:pPr>
            <a:r>
              <a:rPr lang="en-US" altLang="en-US" sz="2800" dirty="0"/>
              <a:t>Targeted vision, clear goals and measurable objectives—realistic/practical.</a:t>
            </a:r>
          </a:p>
          <a:p>
            <a:pPr eaLnBrk="1" hangingPunct="1">
              <a:lnSpc>
                <a:spcPct val="90000"/>
              </a:lnSpc>
            </a:pPr>
            <a:r>
              <a:rPr lang="en-US" altLang="en-US" sz="2800" dirty="0"/>
              <a:t>Identify the services to be provided, the days/hours of operation and who will participate (parents).</a:t>
            </a:r>
          </a:p>
          <a:p>
            <a:pPr eaLnBrk="1" hangingPunct="1">
              <a:lnSpc>
                <a:spcPct val="90000"/>
              </a:lnSpc>
            </a:pPr>
            <a:r>
              <a:rPr lang="en-US" altLang="en-US" sz="2800" dirty="0"/>
              <a:t>Identify partners—roles/responsibilities/timelines.</a:t>
            </a:r>
          </a:p>
          <a:p>
            <a:pPr eaLnBrk="1" hangingPunct="1">
              <a:lnSpc>
                <a:spcPct val="90000"/>
              </a:lnSpc>
            </a:pPr>
            <a:r>
              <a:rPr lang="en-US" altLang="en-US" sz="2800" dirty="0"/>
              <a:t>Link program to a community need — students – measurable terms.</a:t>
            </a:r>
          </a:p>
        </p:txBody>
      </p:sp>
    </p:spTree>
    <p:extLst>
      <p:ext uri="{BB962C8B-B14F-4D97-AF65-F5344CB8AC3E}">
        <p14:creationId xmlns:p14="http://schemas.microsoft.com/office/powerpoint/2010/main" val="3875303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1" y="1076178"/>
            <a:ext cx="8229600" cy="729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dirty="0"/>
              <a:t>Budgeting</a:t>
            </a:r>
          </a:p>
        </p:txBody>
      </p:sp>
      <p:sp>
        <p:nvSpPr>
          <p:cNvPr id="5" name="Content Placeholder 2"/>
          <p:cNvSpPr>
            <a:spLocks noGrp="1"/>
          </p:cNvSpPr>
          <p:nvPr/>
        </p:nvSpPr>
        <p:spPr bwMode="auto">
          <a:xfrm>
            <a:off x="457201" y="1902775"/>
            <a:ext cx="8229600" cy="3864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sz="2800" dirty="0"/>
              <a:t>The average program ranges from $150,000 to $</a:t>
            </a:r>
            <a:r>
              <a:rPr lang="en-US" altLang="en-US" sz="2800" dirty="0" smtClean="0"/>
              <a:t>200,000 per year, </a:t>
            </a:r>
            <a:r>
              <a:rPr lang="en-US" altLang="en-US" sz="2800" dirty="0"/>
              <a:t>serving two sites with a total of 150 students. Smallest grant size is $</a:t>
            </a:r>
            <a:r>
              <a:rPr lang="en-US" altLang="en-US" sz="2800" dirty="0" smtClean="0"/>
              <a:t>25,000 per year.</a:t>
            </a:r>
            <a:endParaRPr lang="en-US" altLang="en-US" sz="2800" dirty="0"/>
          </a:p>
          <a:p>
            <a:r>
              <a:rPr lang="en-US" altLang="en-US" sz="2800" dirty="0"/>
              <a:t>Transportation </a:t>
            </a:r>
            <a:r>
              <a:rPr lang="en-US" altLang="en-US" sz="2800" dirty="0" smtClean="0"/>
              <a:t>cannot </a:t>
            </a:r>
            <a:r>
              <a:rPr lang="en-US" altLang="en-US" sz="2800" dirty="0"/>
              <a:t>exceed </a:t>
            </a:r>
            <a:r>
              <a:rPr lang="en-US" altLang="en-US" sz="2800" dirty="0" smtClean="0"/>
              <a:t>20% </a:t>
            </a:r>
            <a:r>
              <a:rPr lang="en-US" altLang="en-US" sz="2800" dirty="0"/>
              <a:t>of total </a:t>
            </a:r>
            <a:r>
              <a:rPr lang="en-US" altLang="en-US" sz="2800" dirty="0" smtClean="0"/>
              <a:t>budget.</a:t>
            </a:r>
            <a:endParaRPr lang="en-US" altLang="en-US" dirty="0"/>
          </a:p>
          <a:p>
            <a:r>
              <a:rPr lang="en-US" altLang="en-US" sz="2800" dirty="0"/>
              <a:t>Budget form shows both grant budget and other funding sources/in-kind</a:t>
            </a:r>
            <a:r>
              <a:rPr lang="en-US" altLang="en-US" dirty="0"/>
              <a:t>. </a:t>
            </a:r>
            <a:endParaRPr lang="en-US" altLang="en-US" dirty="0" smtClean="0"/>
          </a:p>
          <a:p>
            <a:r>
              <a:rPr lang="en-US" altLang="en-US" sz="2800" dirty="0" smtClean="0"/>
              <a:t>Budgets  </a:t>
            </a:r>
            <a:r>
              <a:rPr lang="en-US" altLang="en-US" sz="2800" dirty="0"/>
              <a:t>must align with described scope and services.</a:t>
            </a:r>
          </a:p>
          <a:p>
            <a:endParaRPr lang="en-US" altLang="en-US" dirty="0"/>
          </a:p>
        </p:txBody>
      </p:sp>
    </p:spTree>
    <p:extLst>
      <p:ext uri="{BB962C8B-B14F-4D97-AF65-F5344CB8AC3E}">
        <p14:creationId xmlns:p14="http://schemas.microsoft.com/office/powerpoint/2010/main" val="3868814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506438" y="922003"/>
            <a:ext cx="8229600" cy="80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dirty="0"/>
              <a:t>Fiscal Health of Organization</a:t>
            </a:r>
          </a:p>
        </p:txBody>
      </p:sp>
      <p:sp>
        <p:nvSpPr>
          <p:cNvPr id="5" name="Content Placeholder 2"/>
          <p:cNvSpPr>
            <a:spLocks noGrp="1"/>
          </p:cNvSpPr>
          <p:nvPr/>
        </p:nvSpPr>
        <p:spPr bwMode="auto">
          <a:xfrm>
            <a:off x="457201" y="1723230"/>
            <a:ext cx="8229600" cy="407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dirty="0"/>
              <a:t>Schools and LEAs: letter of support from superintendent attesting to program capacity to start on-time.</a:t>
            </a:r>
          </a:p>
          <a:p>
            <a:r>
              <a:rPr lang="en-US" altLang="en-US" dirty="0"/>
              <a:t>Others: Provide evidence that the organization has adequate fiscal health to sustain at least three months of after-school programming, and has adequate financial controls and policies.</a:t>
            </a:r>
          </a:p>
        </p:txBody>
      </p:sp>
    </p:spTree>
    <p:extLst>
      <p:ext uri="{BB962C8B-B14F-4D97-AF65-F5344CB8AC3E}">
        <p14:creationId xmlns:p14="http://schemas.microsoft.com/office/powerpoint/2010/main" val="1009258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511543066"/>
              </p:ext>
            </p:extLst>
          </p:nvPr>
        </p:nvGraphicFramePr>
        <p:xfrm>
          <a:off x="457201" y="295642"/>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4" name="Title 1"/>
          <p:cNvSpPr>
            <a:spLocks noGrp="1"/>
          </p:cNvSpPr>
          <p:nvPr/>
        </p:nvSpPr>
        <p:spPr bwMode="auto">
          <a:xfrm>
            <a:off x="457201" y="692884"/>
            <a:ext cx="8229600" cy="588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3600" dirty="0"/>
              <a:t>Nonprofits -- Evidence of Fiscal Health </a:t>
            </a:r>
          </a:p>
        </p:txBody>
      </p:sp>
      <p:sp>
        <p:nvSpPr>
          <p:cNvPr id="5" name="Content Placeholder 2"/>
          <p:cNvSpPr>
            <a:spLocks noGrp="1"/>
          </p:cNvSpPr>
          <p:nvPr/>
        </p:nvSpPr>
        <p:spPr bwMode="auto">
          <a:xfrm>
            <a:off x="457201" y="1257411"/>
            <a:ext cx="8229600" cy="45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sz="3000" dirty="0"/>
              <a:t>Copy of IRS determination letter.</a:t>
            </a:r>
          </a:p>
          <a:p>
            <a:r>
              <a:rPr lang="en-US" altLang="en-US" sz="3000" dirty="0"/>
              <a:t>Organization chart.</a:t>
            </a:r>
          </a:p>
          <a:p>
            <a:r>
              <a:rPr lang="en-US" altLang="en-US" sz="3000" dirty="0"/>
              <a:t>List of Board of Directors with names and affiliations.</a:t>
            </a:r>
          </a:p>
          <a:p>
            <a:r>
              <a:rPr lang="en-US" altLang="en-US" sz="3000" dirty="0"/>
              <a:t>Organization’s most recent financial statements and management letter (audited, if available). </a:t>
            </a:r>
          </a:p>
          <a:p>
            <a:r>
              <a:rPr lang="en-US" altLang="en-US" sz="3000" dirty="0"/>
              <a:t>Organization’s annual operating </a:t>
            </a:r>
            <a:r>
              <a:rPr lang="en-US" altLang="en-US" sz="3000" u="sng" dirty="0"/>
              <a:t>budget</a:t>
            </a:r>
            <a:r>
              <a:rPr lang="en-US" altLang="en-US" sz="3000" dirty="0"/>
              <a:t> </a:t>
            </a:r>
            <a:r>
              <a:rPr lang="en-US" altLang="en-US" sz="3000" u="sng" dirty="0"/>
              <a:t>and actual</a:t>
            </a:r>
            <a:r>
              <a:rPr lang="en-US" altLang="en-US" sz="3000" dirty="0"/>
              <a:t> income and expenses for the current fiscal year.</a:t>
            </a:r>
          </a:p>
        </p:txBody>
      </p:sp>
    </p:spTree>
    <p:extLst>
      <p:ext uri="{BB962C8B-B14F-4D97-AF65-F5344CB8AC3E}">
        <p14:creationId xmlns:p14="http://schemas.microsoft.com/office/powerpoint/2010/main" val="2482355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4" name="Rectangle 3"/>
          <p:cNvSpPr>
            <a:spLocks noGrp="1" noChangeArrowheads="1"/>
          </p:cNvSpPr>
          <p:nvPr/>
        </p:nvSpPr>
        <p:spPr bwMode="auto">
          <a:xfrm>
            <a:off x="457200" y="856395"/>
            <a:ext cx="8229600" cy="583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n-US" sz="4000" dirty="0"/>
              <a:t>Requirements:</a:t>
            </a:r>
          </a:p>
        </p:txBody>
      </p:sp>
      <p:sp>
        <p:nvSpPr>
          <p:cNvPr id="5" name="Rectangle 4"/>
          <p:cNvSpPr>
            <a:spLocks noGrp="1" noChangeArrowheads="1"/>
          </p:cNvSpPr>
          <p:nvPr/>
        </p:nvSpPr>
        <p:spPr bwMode="auto">
          <a:xfrm>
            <a:off x="457200" y="1512276"/>
            <a:ext cx="8229600" cy="433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eaLnBrk="1" hangingPunct="1">
              <a:lnSpc>
                <a:spcPct val="80000"/>
              </a:lnSpc>
            </a:pPr>
            <a:r>
              <a:rPr lang="en-US" altLang="en-US" sz="2800" b="1" dirty="0"/>
              <a:t>5%</a:t>
            </a:r>
            <a:r>
              <a:rPr lang="en-US" altLang="en-US" sz="2800" dirty="0"/>
              <a:t> of annual budget for family engagement.</a:t>
            </a:r>
          </a:p>
          <a:p>
            <a:pPr eaLnBrk="1" hangingPunct="1">
              <a:lnSpc>
                <a:spcPct val="80000"/>
              </a:lnSpc>
            </a:pPr>
            <a:r>
              <a:rPr lang="en-US" altLang="en-US" sz="2800" b="1" dirty="0"/>
              <a:t>5% </a:t>
            </a:r>
            <a:r>
              <a:rPr lang="en-US" altLang="en-US" sz="2800" dirty="0"/>
              <a:t>of annual budget for statewide evaluation &amp; data collection (you will be invoiced </a:t>
            </a:r>
            <a:r>
              <a:rPr lang="en-US" altLang="en-US" sz="2800" u="sng" dirty="0"/>
              <a:t>each year</a:t>
            </a:r>
            <a:r>
              <a:rPr lang="en-US" altLang="en-US" sz="2800" dirty="0"/>
              <a:t>).</a:t>
            </a:r>
          </a:p>
          <a:p>
            <a:pPr eaLnBrk="1" hangingPunct="1">
              <a:lnSpc>
                <a:spcPct val="80000"/>
              </a:lnSpc>
            </a:pPr>
            <a:r>
              <a:rPr lang="en-US" altLang="en-US" sz="2800" b="1" dirty="0"/>
              <a:t>Grantee meetings</a:t>
            </a:r>
            <a:r>
              <a:rPr lang="en-US" altLang="en-US" sz="2800" dirty="0"/>
              <a:t>: virtual, in-person &amp; conference calls and </a:t>
            </a:r>
            <a:r>
              <a:rPr lang="en-US" altLang="en-US" sz="2800" b="1" dirty="0"/>
              <a:t>Quality Improvement</a:t>
            </a:r>
            <a:r>
              <a:rPr lang="en-US" altLang="en-US" sz="2800" dirty="0"/>
              <a:t>: continuous quality improvement process participation.</a:t>
            </a:r>
          </a:p>
          <a:p>
            <a:pPr eaLnBrk="1" hangingPunct="1">
              <a:lnSpc>
                <a:spcPct val="80000"/>
              </a:lnSpc>
            </a:pPr>
            <a:r>
              <a:rPr lang="en-US" altLang="en-US" sz="2800" b="1" dirty="0"/>
              <a:t>Professional Learning</a:t>
            </a:r>
            <a:r>
              <a:rPr lang="en-US" altLang="en-US" sz="2800" dirty="0"/>
              <a:t>: on-site, in-state trainings, and out-of-state conferences are allowable expenses.</a:t>
            </a:r>
          </a:p>
          <a:p>
            <a:pPr eaLnBrk="1" hangingPunct="1">
              <a:lnSpc>
                <a:spcPct val="80000"/>
              </a:lnSpc>
            </a:pPr>
            <a:r>
              <a:rPr lang="en-US" altLang="en-US" sz="2800" b="1" dirty="0"/>
              <a:t>Data entry staff </a:t>
            </a:r>
            <a:r>
              <a:rPr lang="en-US" altLang="en-US" sz="2800" dirty="0"/>
              <a:t>to enter student attendance.</a:t>
            </a:r>
          </a:p>
          <a:p>
            <a:pPr eaLnBrk="1" hangingPunct="1">
              <a:lnSpc>
                <a:spcPct val="80000"/>
              </a:lnSpc>
            </a:pPr>
            <a:r>
              <a:rPr lang="en-US" altLang="en-US" sz="2800" b="1" dirty="0"/>
              <a:t>Evaluation</a:t>
            </a:r>
            <a:r>
              <a:rPr lang="en-US" altLang="en-US" sz="2800" dirty="0"/>
              <a:t>: End of year survey &amp; other as </a:t>
            </a:r>
            <a:r>
              <a:rPr lang="en-US" altLang="en-US" sz="2800" dirty="0" smtClean="0"/>
              <a:t>needed.</a:t>
            </a:r>
          </a:p>
          <a:p>
            <a:pPr eaLnBrk="1" hangingPunct="1">
              <a:lnSpc>
                <a:spcPct val="80000"/>
              </a:lnSpc>
            </a:pPr>
            <a:r>
              <a:rPr lang="en-US" altLang="en-US" sz="2800" dirty="0" smtClean="0"/>
              <a:t>Assurance that </a:t>
            </a:r>
            <a:r>
              <a:rPr lang="en-US" altLang="en-US" sz="2800" b="1" dirty="0" smtClean="0"/>
              <a:t>Safety </a:t>
            </a:r>
            <a:r>
              <a:rPr lang="en-US" altLang="en-US" sz="2800" b="1" dirty="0"/>
              <a:t>Plan </a:t>
            </a:r>
            <a:r>
              <a:rPr lang="en-US" altLang="en-US" sz="2800" b="1" dirty="0" smtClean="0"/>
              <a:t>in place for </a:t>
            </a:r>
            <a:r>
              <a:rPr lang="en-US" altLang="en-US" sz="2800" b="1" dirty="0"/>
              <a:t>each Site.</a:t>
            </a:r>
          </a:p>
          <a:p>
            <a:pPr eaLnBrk="1" hangingPunct="1">
              <a:lnSpc>
                <a:spcPct val="80000"/>
              </a:lnSpc>
            </a:pPr>
            <a:endParaRPr lang="en-US" altLang="en-US" sz="2800" dirty="0"/>
          </a:p>
        </p:txBody>
      </p:sp>
    </p:spTree>
    <p:extLst>
      <p:ext uri="{BB962C8B-B14F-4D97-AF65-F5344CB8AC3E}">
        <p14:creationId xmlns:p14="http://schemas.microsoft.com/office/powerpoint/2010/main" val="525550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Rectangle 3"/>
          <p:cNvSpPr>
            <a:spLocks noGrp="1" noChangeArrowheads="1"/>
          </p:cNvSpPr>
          <p:nvPr/>
        </p:nvSpPr>
        <p:spPr bwMode="auto">
          <a:xfrm>
            <a:off x="457201" y="899633"/>
            <a:ext cx="8229600" cy="675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n-US" dirty="0"/>
              <a:t>Grant Details and Deadline</a:t>
            </a:r>
          </a:p>
        </p:txBody>
      </p:sp>
      <p:sp>
        <p:nvSpPr>
          <p:cNvPr id="5" name="Rectangle 4"/>
          <p:cNvSpPr>
            <a:spLocks noGrp="1" noChangeArrowheads="1"/>
          </p:cNvSpPr>
          <p:nvPr/>
        </p:nvSpPr>
        <p:spPr bwMode="auto">
          <a:xfrm>
            <a:off x="457201" y="1723230"/>
            <a:ext cx="8229600" cy="401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eaLnBrk="1" hangingPunct="1">
              <a:lnSpc>
                <a:spcPct val="80000"/>
              </a:lnSpc>
            </a:pPr>
            <a:r>
              <a:rPr lang="en-US" altLang="en-US" sz="2800" dirty="0"/>
              <a:t>Grant deadline: </a:t>
            </a:r>
            <a:r>
              <a:rPr lang="en-US" altLang="en-US" sz="2800" b="1" dirty="0"/>
              <a:t>July 10, 2023  </a:t>
            </a:r>
            <a:r>
              <a:rPr lang="en-US" altLang="en-US" sz="2800" b="1" dirty="0" smtClean="0"/>
              <a:t>11:59 </a:t>
            </a:r>
            <a:r>
              <a:rPr lang="en-US" altLang="en-US" sz="2800" b="1" dirty="0"/>
              <a:t>p.m.</a:t>
            </a:r>
          </a:p>
          <a:p>
            <a:pPr eaLnBrk="1" hangingPunct="1">
              <a:lnSpc>
                <a:spcPct val="80000"/>
              </a:lnSpc>
            </a:pPr>
            <a:r>
              <a:rPr lang="en-US" altLang="en-US" sz="2800" dirty="0">
                <a:hlinkClick r:id="rId3"/>
              </a:rPr>
              <a:t>https://connecticut.egrantsmanagement.com/</a:t>
            </a:r>
            <a:endParaRPr lang="en-US" altLang="en-US" sz="2800" dirty="0"/>
          </a:p>
          <a:p>
            <a:pPr eaLnBrk="1" hangingPunct="1">
              <a:lnSpc>
                <a:spcPct val="80000"/>
              </a:lnSpc>
            </a:pPr>
            <a:r>
              <a:rPr lang="en-US" altLang="en-US" sz="2800" dirty="0"/>
              <a:t>After School Grant (New)</a:t>
            </a:r>
          </a:p>
          <a:p>
            <a:pPr eaLnBrk="1" hangingPunct="1">
              <a:lnSpc>
                <a:spcPct val="80000"/>
              </a:lnSpc>
            </a:pPr>
            <a:r>
              <a:rPr lang="en-US" altLang="en-US" sz="2800" dirty="0"/>
              <a:t>Contact April Swain at April.swain@ct.gov if you do not have a vendor code</a:t>
            </a:r>
          </a:p>
          <a:p>
            <a:pPr eaLnBrk="1" hangingPunct="1">
              <a:lnSpc>
                <a:spcPct val="80000"/>
              </a:lnSpc>
            </a:pPr>
            <a:r>
              <a:rPr lang="en-US" altLang="en-US" sz="2800" dirty="0"/>
              <a:t>Contact Millie Crawford at </a:t>
            </a:r>
            <a:r>
              <a:rPr lang="en-US" altLang="en-US" sz="2800" dirty="0">
                <a:hlinkClick r:id="rId3"/>
              </a:rPr>
              <a:t>mcrawford@linq.com</a:t>
            </a:r>
            <a:r>
              <a:rPr lang="en-US" altLang="en-US" sz="2800" dirty="0"/>
              <a:t> if you don’t have eGMS credentials</a:t>
            </a:r>
          </a:p>
          <a:p>
            <a:pPr eaLnBrk="1" hangingPunct="1">
              <a:lnSpc>
                <a:spcPct val="80000"/>
              </a:lnSpc>
            </a:pPr>
            <a:r>
              <a:rPr lang="en-US" altLang="en-US" sz="2800" b="1" dirty="0"/>
              <a:t>Must move grant through to LEA Superintendent</a:t>
            </a:r>
            <a:r>
              <a:rPr lang="en-US" altLang="en-US" sz="2800" b="1" dirty="0" smtClean="0"/>
              <a:t>/ Authorized </a:t>
            </a:r>
            <a:r>
              <a:rPr lang="en-US" altLang="en-US" sz="2800" b="1" dirty="0"/>
              <a:t>Rep Approved </a:t>
            </a:r>
            <a:r>
              <a:rPr lang="en-US" altLang="en-US" sz="2800" b="1" dirty="0" smtClean="0"/>
              <a:t>Step by the deadline. NO EXTENSIONS</a:t>
            </a:r>
            <a:endParaRPr lang="en-US" altLang="en-US" sz="2800" b="1" dirty="0"/>
          </a:p>
        </p:txBody>
      </p:sp>
    </p:spTree>
    <p:extLst>
      <p:ext uri="{BB962C8B-B14F-4D97-AF65-F5344CB8AC3E}">
        <p14:creationId xmlns:p14="http://schemas.microsoft.com/office/powerpoint/2010/main" val="3681141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5" name="Content Placeholder 2"/>
          <p:cNvSpPr>
            <a:spLocks noGrp="1"/>
          </p:cNvSpPr>
          <p:nvPr/>
        </p:nvSpPr>
        <p:spPr bwMode="auto">
          <a:xfrm>
            <a:off x="457201" y="1553953"/>
            <a:ext cx="8229600" cy="4286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dirty="0"/>
              <a:t>Met program requirements: number of weeks, days and hours, total # students targets, target # students attending 60% of program activities &amp; per student costs, from on-line data collection system.</a:t>
            </a:r>
          </a:p>
          <a:p>
            <a:r>
              <a:rPr lang="en-US" altLang="en-US" dirty="0"/>
              <a:t>Parent Engagement Reporting Form. </a:t>
            </a:r>
          </a:p>
          <a:p>
            <a:r>
              <a:rPr lang="en-US" altLang="en-US" dirty="0"/>
              <a:t>Quality Improvement Reporting Form.</a:t>
            </a:r>
          </a:p>
          <a:p>
            <a:r>
              <a:rPr lang="en-US" altLang="en-US" dirty="0"/>
              <a:t>Up to 30 points awarded total.</a:t>
            </a:r>
          </a:p>
        </p:txBody>
      </p:sp>
      <p:sp>
        <p:nvSpPr>
          <p:cNvPr id="6" name="Rectangle 5"/>
          <p:cNvSpPr>
            <a:spLocks noGrp="1" noChangeArrowheads="1"/>
          </p:cNvSpPr>
          <p:nvPr/>
        </p:nvSpPr>
        <p:spPr bwMode="auto">
          <a:xfrm>
            <a:off x="457201" y="995330"/>
            <a:ext cx="8229600" cy="675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n-US" dirty="0" smtClean="0"/>
              <a:t>Existing Grantee Outcomes</a:t>
            </a:r>
            <a:endParaRPr lang="en-US" altLang="en-US" dirty="0"/>
          </a:p>
        </p:txBody>
      </p:sp>
    </p:spTree>
    <p:extLst>
      <p:ext uri="{BB962C8B-B14F-4D97-AF65-F5344CB8AC3E}">
        <p14:creationId xmlns:p14="http://schemas.microsoft.com/office/powerpoint/2010/main" val="4103633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1" y="948983"/>
            <a:ext cx="8229600" cy="1098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4000" b="1"/>
              <a:t>A.  NEED FOR PROJECT</a:t>
            </a:r>
            <a:endParaRPr lang="en-US" altLang="en-US" sz="4000"/>
          </a:p>
        </p:txBody>
      </p:sp>
      <p:sp>
        <p:nvSpPr>
          <p:cNvPr id="5" name="Content Placeholder 2"/>
          <p:cNvSpPr>
            <a:spLocks noGrp="1"/>
          </p:cNvSpPr>
          <p:nvPr/>
        </p:nvSpPr>
        <p:spPr bwMode="auto">
          <a:xfrm>
            <a:off x="457201" y="2472983"/>
            <a:ext cx="8229600" cy="3111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sz="2400" dirty="0"/>
              <a:t>Provides a description of the applicant community and the needs of the target population.  Include data that describes the need including: % students free or reduced-price lunch, are English learners, etc. (5 pts.)</a:t>
            </a:r>
          </a:p>
          <a:p>
            <a:r>
              <a:rPr lang="en-US" altLang="en-US" sz="2400" dirty="0"/>
              <a:t>Provides a description of how the proposed project will remedy the risk factors for each target population, and how the program will supplement not duplicate existing services (10 pts.)</a:t>
            </a:r>
          </a:p>
        </p:txBody>
      </p:sp>
    </p:spTree>
    <p:extLst>
      <p:ext uri="{BB962C8B-B14F-4D97-AF65-F5344CB8AC3E}">
        <p14:creationId xmlns:p14="http://schemas.microsoft.com/office/powerpoint/2010/main" val="1170983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Rectangle 3"/>
          <p:cNvSpPr>
            <a:spLocks noGrp="1" noChangeArrowheads="1"/>
          </p:cNvSpPr>
          <p:nvPr/>
        </p:nvSpPr>
        <p:spPr bwMode="auto">
          <a:xfrm>
            <a:off x="865161" y="1103320"/>
            <a:ext cx="7821637" cy="1239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n-US" dirty="0"/>
              <a:t>The purpose is…</a:t>
            </a:r>
          </a:p>
        </p:txBody>
      </p:sp>
      <p:sp>
        <p:nvSpPr>
          <p:cNvPr id="5" name="Rectangle 4"/>
          <p:cNvSpPr>
            <a:spLocks noGrp="1" noChangeArrowheads="1"/>
          </p:cNvSpPr>
          <p:nvPr/>
        </p:nvSpPr>
        <p:spPr bwMode="auto">
          <a:xfrm>
            <a:off x="865162" y="2247900"/>
            <a:ext cx="7821637" cy="3512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eaLnBrk="1" hangingPunct="1"/>
            <a:r>
              <a:rPr lang="en-US" altLang="en-US" dirty="0"/>
              <a:t>to create programs that provide students with academic, enrichment and recreational opportunities designed to complement their regular school day.</a:t>
            </a:r>
          </a:p>
          <a:p>
            <a:pPr eaLnBrk="1" hangingPunct="1"/>
            <a:r>
              <a:rPr lang="en-US" altLang="en-US" dirty="0"/>
              <a:t>to provide opportunities for the families of these students to participate in educational programs.</a:t>
            </a:r>
          </a:p>
        </p:txBody>
      </p:sp>
    </p:spTree>
    <p:extLst>
      <p:ext uri="{BB962C8B-B14F-4D97-AF65-F5344CB8AC3E}">
        <p14:creationId xmlns:p14="http://schemas.microsoft.com/office/powerpoint/2010/main" val="4238371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0" y="904892"/>
            <a:ext cx="8229600" cy="587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3600" b="1" dirty="0"/>
              <a:t>B. PARTNERSHIPS AND COLLABORATION</a:t>
            </a:r>
            <a:endParaRPr lang="en-US" altLang="en-US" sz="2400" dirty="0"/>
          </a:p>
        </p:txBody>
      </p:sp>
      <p:sp>
        <p:nvSpPr>
          <p:cNvPr id="5" name="Content Placeholder 2"/>
          <p:cNvSpPr>
            <a:spLocks noGrp="1"/>
          </p:cNvSpPr>
          <p:nvPr/>
        </p:nvSpPr>
        <p:spPr bwMode="auto">
          <a:xfrm>
            <a:off x="337625" y="1492189"/>
            <a:ext cx="8349175" cy="4226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sz="2400" dirty="0"/>
              <a:t>Provides a detailed description of the partnership between the  LEA(s) or school(s) and community-based organization(s) or other public or private organizations and how identified partners will address the specific needs of the  target population. (4 pts.)</a:t>
            </a:r>
          </a:p>
          <a:p>
            <a:r>
              <a:rPr lang="en-US" sz="2400" dirty="0"/>
              <a:t>Clearly delineates roles of partners, including: </a:t>
            </a:r>
          </a:p>
          <a:p>
            <a:pPr lvl="1"/>
            <a:r>
              <a:rPr lang="en-US" sz="2400" dirty="0"/>
              <a:t>a. specific responsibilities of designated staff </a:t>
            </a:r>
            <a:r>
              <a:rPr lang="en-US" altLang="en-US" sz="2400" dirty="0"/>
              <a:t>(3 pts.);</a:t>
            </a:r>
            <a:endParaRPr lang="en-US" sz="2400" dirty="0"/>
          </a:p>
          <a:p>
            <a:pPr lvl="1"/>
            <a:r>
              <a:rPr lang="en-US" sz="2400" dirty="0"/>
              <a:t>b. supervision, evaluation and supports for staff </a:t>
            </a:r>
            <a:r>
              <a:rPr lang="en-US" altLang="en-US" sz="2400" dirty="0"/>
              <a:t>(3 pts.)</a:t>
            </a:r>
            <a:r>
              <a:rPr lang="en-US" sz="2400" dirty="0"/>
              <a:t>;</a:t>
            </a:r>
          </a:p>
          <a:p>
            <a:pPr lvl="1"/>
            <a:r>
              <a:rPr lang="en-US" sz="2400" dirty="0"/>
              <a:t>c. plans for ongoing communication </a:t>
            </a:r>
            <a:r>
              <a:rPr lang="en-US" altLang="en-US" sz="2400" dirty="0"/>
              <a:t>(3 pts.)</a:t>
            </a:r>
            <a:r>
              <a:rPr lang="en-US" sz="2400" dirty="0"/>
              <a:t>; and</a:t>
            </a:r>
          </a:p>
          <a:p>
            <a:pPr lvl="1"/>
            <a:r>
              <a:rPr lang="en-US" sz="2400" dirty="0"/>
              <a:t>d. allocation of resources </a:t>
            </a:r>
            <a:r>
              <a:rPr lang="en-US" altLang="en-US" sz="2400" dirty="0"/>
              <a:t>(3 pts.)</a:t>
            </a:r>
            <a:r>
              <a:rPr lang="en-US" sz="2400" dirty="0"/>
              <a:t>.</a:t>
            </a:r>
            <a:endParaRPr lang="en-US" altLang="en-US" sz="2400" dirty="0"/>
          </a:p>
          <a:p>
            <a:endParaRPr lang="en-US" altLang="en-US" sz="2400" dirty="0"/>
          </a:p>
          <a:p>
            <a:endParaRPr lang="en-US" altLang="en-US" sz="2400" dirty="0"/>
          </a:p>
        </p:txBody>
      </p:sp>
    </p:spTree>
    <p:extLst>
      <p:ext uri="{BB962C8B-B14F-4D97-AF65-F5344CB8AC3E}">
        <p14:creationId xmlns:p14="http://schemas.microsoft.com/office/powerpoint/2010/main" val="1832466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3916949871"/>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0" y="904892"/>
            <a:ext cx="8229600" cy="587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3600" b="1" dirty="0"/>
              <a:t>B. PARTNERSHIPS AND COLLABORATION</a:t>
            </a:r>
            <a:endParaRPr lang="en-US" altLang="en-US" sz="2400" dirty="0"/>
          </a:p>
        </p:txBody>
      </p:sp>
      <p:sp>
        <p:nvSpPr>
          <p:cNvPr id="5" name="Content Placeholder 2"/>
          <p:cNvSpPr>
            <a:spLocks noGrp="1"/>
          </p:cNvSpPr>
          <p:nvPr/>
        </p:nvSpPr>
        <p:spPr bwMode="auto">
          <a:xfrm>
            <a:off x="337625" y="1492189"/>
            <a:ext cx="8349175" cy="4226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sz="2400" dirty="0"/>
              <a:t>Describes how program staff will collaborate with school day teachers and disseminate information about program offerings and goals. </a:t>
            </a:r>
            <a:r>
              <a:rPr lang="en-US" altLang="en-US" sz="2400" dirty="0"/>
              <a:t>(3 pts.)</a:t>
            </a:r>
          </a:p>
          <a:p>
            <a:r>
              <a:rPr lang="en-US" sz="2400" dirty="0"/>
              <a:t>Describes how professional learning and training opportunities will be shared between partner organizations. </a:t>
            </a:r>
            <a:r>
              <a:rPr lang="en-US" altLang="en-US" sz="2400" dirty="0"/>
              <a:t>(3 pts.)</a:t>
            </a:r>
          </a:p>
          <a:p>
            <a:r>
              <a:rPr lang="en-US" sz="2400" dirty="0"/>
              <a:t>Includes letters of commitment from the </a:t>
            </a:r>
            <a:r>
              <a:rPr lang="en-US" sz="2400" b="1" dirty="0"/>
              <a:t>lead applicant </a:t>
            </a:r>
            <a:r>
              <a:rPr lang="en-US" sz="2400" dirty="0"/>
              <a:t>that programs have the capacity to invest time and resources to support program start-up and implementation, as specified in the grant proposal, notwithstanding a delay in funding, and that there is a safety plan for each site. (3 pts.)</a:t>
            </a:r>
            <a:endParaRPr lang="en-US" altLang="en-US" sz="2400" dirty="0"/>
          </a:p>
          <a:p>
            <a:endParaRPr lang="en-US" altLang="en-US" sz="2400" dirty="0"/>
          </a:p>
          <a:p>
            <a:endParaRPr lang="en-US" altLang="en-US" sz="2400" dirty="0"/>
          </a:p>
        </p:txBody>
      </p:sp>
    </p:spTree>
    <p:extLst>
      <p:ext uri="{BB962C8B-B14F-4D97-AF65-F5344CB8AC3E}">
        <p14:creationId xmlns:p14="http://schemas.microsoft.com/office/powerpoint/2010/main" val="2452895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0" y="1047800"/>
            <a:ext cx="8229600" cy="660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3600" b="1" dirty="0"/>
              <a:t>C. QUALITY OF PROJECT DESIGN</a:t>
            </a:r>
            <a:endParaRPr lang="en-US" altLang="en-US" sz="3600" dirty="0"/>
          </a:p>
        </p:txBody>
      </p:sp>
      <p:sp>
        <p:nvSpPr>
          <p:cNvPr id="5" name="Content Placeholder 2"/>
          <p:cNvSpPr>
            <a:spLocks noGrp="1"/>
          </p:cNvSpPr>
          <p:nvPr/>
        </p:nvSpPr>
        <p:spPr bwMode="auto">
          <a:xfrm>
            <a:off x="457201" y="1849839"/>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sz="2400" dirty="0"/>
              <a:t>Identifies target population, including number of students to be served and addresses needs of target population. </a:t>
            </a:r>
            <a:r>
              <a:rPr lang="en-US" altLang="en-US" sz="2400" dirty="0"/>
              <a:t>(10 pts.)</a:t>
            </a:r>
          </a:p>
          <a:p>
            <a:r>
              <a:rPr lang="en-US" sz="2400" dirty="0"/>
              <a:t>Offers students a broad array of additional services, programs and activities, and complements the regular academic program of participating students.  (5 pts.)</a:t>
            </a:r>
          </a:p>
          <a:p>
            <a:r>
              <a:rPr lang="en-US" altLang="en-US" sz="2400" dirty="0"/>
              <a:t>Describe how the program will provide family engagement activities, staff training, and /or creates a welcoming program environment for families. (10 pts.)</a:t>
            </a:r>
          </a:p>
          <a:p>
            <a:r>
              <a:rPr lang="en-US" altLang="en-US" sz="2400" dirty="0"/>
              <a:t>Documents logical and realistic project goals, objectives, activities and timeline. (15 pts.)</a:t>
            </a:r>
          </a:p>
          <a:p>
            <a:endParaRPr lang="en-US" altLang="en-US" sz="2400" dirty="0"/>
          </a:p>
        </p:txBody>
      </p:sp>
    </p:spTree>
    <p:extLst>
      <p:ext uri="{BB962C8B-B14F-4D97-AF65-F5344CB8AC3E}">
        <p14:creationId xmlns:p14="http://schemas.microsoft.com/office/powerpoint/2010/main" val="172275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955216981"/>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0" y="1047800"/>
            <a:ext cx="8229600" cy="660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3600" b="1" dirty="0"/>
              <a:t>C. QUALITY OF PROJECT DESIGN</a:t>
            </a:r>
            <a:endParaRPr lang="en-US" altLang="en-US" sz="3600" dirty="0"/>
          </a:p>
        </p:txBody>
      </p:sp>
      <p:sp>
        <p:nvSpPr>
          <p:cNvPr id="5" name="Content Placeholder 2"/>
          <p:cNvSpPr>
            <a:spLocks noGrp="1"/>
          </p:cNvSpPr>
          <p:nvPr/>
        </p:nvSpPr>
        <p:spPr bwMode="auto">
          <a:xfrm>
            <a:off x="457201" y="1849838"/>
            <a:ext cx="8229600" cy="447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sz="2400" dirty="0"/>
              <a:t>Provides a calendar that identifies the program’s start date, end date, days of operation. (15 pts.)</a:t>
            </a:r>
          </a:p>
          <a:p>
            <a:r>
              <a:rPr lang="en-US" sz="2400" dirty="0"/>
              <a:t>Outline plans to incorporate cultural competency practices into activity offerings and overall program environment. Describe how the program will incorporate diversity, equity and inclusion (DEI) policies and practices and provides examples. (5 pts.)</a:t>
            </a:r>
            <a:endParaRPr lang="en-US" altLang="en-US" sz="2400" dirty="0"/>
          </a:p>
          <a:p>
            <a:r>
              <a:rPr lang="en-US" altLang="en-US" sz="2400" dirty="0"/>
              <a:t>Describes how children will travel safely to and from the</a:t>
            </a:r>
            <a:br>
              <a:rPr lang="en-US" altLang="en-US" sz="2400" dirty="0"/>
            </a:br>
            <a:r>
              <a:rPr lang="en-US" altLang="en-US" sz="2400" dirty="0"/>
              <a:t> program and home.  Clearly indicates whether bud transportation will be provided and how this will be funded. Descriptions must align with budget allocations. (5 pts</a:t>
            </a:r>
            <a:r>
              <a:rPr lang="en-US" altLang="en-US" sz="2400" dirty="0" smtClean="0"/>
              <a:t>.)</a:t>
            </a:r>
            <a:endParaRPr lang="en-US" altLang="en-US" sz="2400" dirty="0"/>
          </a:p>
        </p:txBody>
      </p:sp>
    </p:spTree>
    <p:extLst>
      <p:ext uri="{BB962C8B-B14F-4D97-AF65-F5344CB8AC3E}">
        <p14:creationId xmlns:p14="http://schemas.microsoft.com/office/powerpoint/2010/main" val="915222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4278848714"/>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0" y="1047800"/>
            <a:ext cx="8229600" cy="660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3600" b="1" dirty="0"/>
              <a:t>C. QUALITY OF PROJECT DESIGN</a:t>
            </a:r>
            <a:endParaRPr lang="en-US" altLang="en-US" sz="3600" dirty="0"/>
          </a:p>
        </p:txBody>
      </p:sp>
      <p:sp>
        <p:nvSpPr>
          <p:cNvPr id="5" name="Content Placeholder 2"/>
          <p:cNvSpPr>
            <a:spLocks noGrp="1"/>
          </p:cNvSpPr>
          <p:nvPr/>
        </p:nvSpPr>
        <p:spPr bwMode="auto">
          <a:xfrm>
            <a:off x="457201" y="1849839"/>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sz="2400" dirty="0" smtClean="0"/>
              <a:t>Describe </a:t>
            </a:r>
            <a:r>
              <a:rPr lang="en-US" altLang="en-US" sz="2400" dirty="0"/>
              <a:t>strategies for recruiting students to fully participate in the program. (5 pts.)</a:t>
            </a:r>
          </a:p>
          <a:p>
            <a:r>
              <a:rPr lang="en-US" altLang="en-US" sz="2400" b="1" dirty="0"/>
              <a:t>Middle and high school programs  (ONLY) </a:t>
            </a:r>
            <a:r>
              <a:rPr lang="en-US" altLang="en-US" sz="2400" dirty="0"/>
              <a:t>include a peer marketing component. (5 pts.)</a:t>
            </a:r>
          </a:p>
          <a:p>
            <a:r>
              <a:rPr lang="en-US" altLang="en-US" sz="2400" dirty="0"/>
              <a:t>Describe how </a:t>
            </a:r>
            <a:r>
              <a:rPr lang="en-US" altLang="en-US" sz="2400" b="1" dirty="0"/>
              <a:t>snack and/or supper </a:t>
            </a:r>
            <a:r>
              <a:rPr lang="en-US" altLang="en-US" sz="2400" dirty="0"/>
              <a:t>will be provided for program participants. (5 pts.)</a:t>
            </a:r>
          </a:p>
          <a:p>
            <a:endParaRPr lang="en-US" altLang="en-US" sz="2400" dirty="0"/>
          </a:p>
        </p:txBody>
      </p:sp>
    </p:spTree>
    <p:extLst>
      <p:ext uri="{BB962C8B-B14F-4D97-AF65-F5344CB8AC3E}">
        <p14:creationId xmlns:p14="http://schemas.microsoft.com/office/powerpoint/2010/main" val="2038052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Rectangle 3"/>
          <p:cNvSpPr>
            <a:spLocks noGrp="1" noChangeArrowheads="1"/>
          </p:cNvSpPr>
          <p:nvPr/>
        </p:nvSpPr>
        <p:spPr bwMode="auto">
          <a:xfrm>
            <a:off x="457201" y="847759"/>
            <a:ext cx="8229600" cy="53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n-US" sz="4000" dirty="0"/>
              <a:t>Program Priorities</a:t>
            </a:r>
          </a:p>
        </p:txBody>
      </p:sp>
      <p:sp>
        <p:nvSpPr>
          <p:cNvPr id="5" name="Rectangle 4"/>
          <p:cNvSpPr>
            <a:spLocks noGrp="1" noChangeArrowheads="1"/>
          </p:cNvSpPr>
          <p:nvPr/>
        </p:nvSpPr>
        <p:spPr bwMode="auto">
          <a:xfrm>
            <a:off x="381001" y="1470074"/>
            <a:ext cx="8229600" cy="4375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eaLnBrk="1" hangingPunct="1"/>
            <a:r>
              <a:rPr lang="en-US" altLang="en-US" sz="2400" b="1" u="sng" dirty="0"/>
              <a:t>Options A and B</a:t>
            </a:r>
          </a:p>
          <a:p>
            <a:pPr eaLnBrk="1" hangingPunct="1">
              <a:buFont typeface="Wingdings" panose="05000000000000000000" pitchFamily="2" charset="2"/>
              <a:buNone/>
            </a:pPr>
            <a:r>
              <a:rPr lang="en-US" altLang="en-US" sz="2400" dirty="0"/>
              <a:t>		Literacy (15 pts.)</a:t>
            </a:r>
          </a:p>
          <a:p>
            <a:pPr eaLnBrk="1" hangingPunct="1">
              <a:buNone/>
            </a:pPr>
            <a:r>
              <a:rPr lang="en-US" altLang="en-US" sz="2400" dirty="0"/>
              <a:t>		STEAM: Science, Technology, Engineering, Arts and Math</a:t>
            </a:r>
            <a:br>
              <a:rPr lang="en-US" altLang="en-US" sz="2400" dirty="0"/>
            </a:br>
            <a:r>
              <a:rPr lang="en-US" altLang="en-US" sz="2400" dirty="0"/>
              <a:t>  (15 pts.)</a:t>
            </a:r>
          </a:p>
          <a:p>
            <a:pPr eaLnBrk="1" hangingPunct="1">
              <a:buFont typeface="Wingdings" panose="05000000000000000000" pitchFamily="2" charset="2"/>
              <a:buNone/>
            </a:pPr>
            <a:r>
              <a:rPr lang="en-US" altLang="en-US" sz="2400" dirty="0"/>
              <a:t>		SEL, Wellness and Recreation Component (15 pts.)</a:t>
            </a:r>
          </a:p>
          <a:p>
            <a:pPr eaLnBrk="1" hangingPunct="1"/>
            <a:r>
              <a:rPr lang="en-US" altLang="en-US" sz="2400" b="1" u="sng" dirty="0"/>
              <a:t>Option B - Middle and High School ONLY</a:t>
            </a:r>
          </a:p>
          <a:p>
            <a:pPr lvl="1" eaLnBrk="1" hangingPunct="1">
              <a:buFont typeface="Wingdings" panose="05000000000000000000" pitchFamily="2" charset="2"/>
              <a:buNone/>
            </a:pPr>
            <a:r>
              <a:rPr lang="en-US" altLang="en-US" sz="2400" dirty="0"/>
              <a:t>College and Career Readiness (10 pts.)</a:t>
            </a:r>
          </a:p>
          <a:p>
            <a:pPr eaLnBrk="1" hangingPunct="1">
              <a:buFont typeface="Wingdings" panose="05000000000000000000" pitchFamily="2" charset="2"/>
              <a:buNone/>
            </a:pPr>
            <a:r>
              <a:rPr lang="en-US" altLang="en-US" sz="2400" dirty="0"/>
              <a:t>		</a:t>
            </a:r>
          </a:p>
        </p:txBody>
      </p:sp>
    </p:spTree>
    <p:extLst>
      <p:ext uri="{BB962C8B-B14F-4D97-AF65-F5344CB8AC3E}">
        <p14:creationId xmlns:p14="http://schemas.microsoft.com/office/powerpoint/2010/main" val="1181341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1" y="913692"/>
            <a:ext cx="8229600" cy="660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4000" b="1" dirty="0"/>
              <a:t>D. ADEQUACY OF RESOURCES </a:t>
            </a:r>
            <a:endParaRPr lang="en-US" altLang="en-US" sz="4000" dirty="0"/>
          </a:p>
        </p:txBody>
      </p:sp>
      <p:sp>
        <p:nvSpPr>
          <p:cNvPr id="5" name="Content Placeholder 2"/>
          <p:cNvSpPr>
            <a:spLocks noGrp="1"/>
          </p:cNvSpPr>
          <p:nvPr/>
        </p:nvSpPr>
        <p:spPr bwMode="auto">
          <a:xfrm>
            <a:off x="457201" y="1574468"/>
            <a:ext cx="8229600" cy="4193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sz="2400" dirty="0"/>
              <a:t>Includes an organizational chart of key staff, outlining identified roles (must designate a program director, program coordinator and data person) and amount of time staff will be dedicated to the project. (5 pts.)</a:t>
            </a:r>
          </a:p>
          <a:p>
            <a:r>
              <a:rPr lang="en-US" altLang="en-US" sz="2400" dirty="0"/>
              <a:t>Provides a description of the adequacy of support, including facilities, equipment, supplies and other resources, from the applicant organization or the lead applicant organization. (5 pts.)</a:t>
            </a:r>
          </a:p>
          <a:p>
            <a:r>
              <a:rPr lang="en-US" sz="2400" dirty="0"/>
              <a:t>Provide a description of the adequacy of supervision and training for all staff that have contact with children. </a:t>
            </a:r>
            <a:r>
              <a:rPr lang="en-US" altLang="en-US" sz="2400" dirty="0"/>
              <a:t>(10 pts.)</a:t>
            </a:r>
          </a:p>
        </p:txBody>
      </p:sp>
    </p:spTree>
    <p:extLst>
      <p:ext uri="{BB962C8B-B14F-4D97-AF65-F5344CB8AC3E}">
        <p14:creationId xmlns:p14="http://schemas.microsoft.com/office/powerpoint/2010/main" val="3041815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3952685418"/>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1" y="913692"/>
            <a:ext cx="8229600" cy="660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4000" b="1" dirty="0"/>
              <a:t>D. ADEQUACY OF RESOURCES </a:t>
            </a:r>
            <a:endParaRPr lang="en-US" altLang="en-US" sz="4000" dirty="0"/>
          </a:p>
        </p:txBody>
      </p:sp>
      <p:sp>
        <p:nvSpPr>
          <p:cNvPr id="5" name="Content Placeholder 2"/>
          <p:cNvSpPr>
            <a:spLocks noGrp="1"/>
          </p:cNvSpPr>
          <p:nvPr/>
        </p:nvSpPr>
        <p:spPr bwMode="auto">
          <a:xfrm>
            <a:off x="457201" y="1574468"/>
            <a:ext cx="8229600" cy="4193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sz="2400" dirty="0"/>
              <a:t>Demonstrates that costs are reasonable in relation to the number of persons to be served and to the anticipated results and benefits. (10 pts.)</a:t>
            </a:r>
          </a:p>
          <a:p>
            <a:r>
              <a:rPr lang="en-US" altLang="en-US" sz="2400" dirty="0"/>
              <a:t>Provide evidence that the organization has adequate fiscal health to sustain at least three months of after-school programming, and has adequate financial controls and policies. (5 pts.)</a:t>
            </a:r>
          </a:p>
          <a:p>
            <a:r>
              <a:rPr lang="en-US" altLang="en-US" sz="2400" dirty="0"/>
              <a:t>Identifies the physical location where all programming will be held and describes how the facility is safe and accessible. </a:t>
            </a:r>
            <a:r>
              <a:rPr lang="en-US" altLang="en-US" sz="2400" dirty="0" smtClean="0"/>
              <a:t/>
            </a:r>
            <a:br>
              <a:rPr lang="en-US" altLang="en-US" sz="2400" dirty="0" smtClean="0"/>
            </a:br>
            <a:r>
              <a:rPr lang="en-US" altLang="en-US" sz="2400" dirty="0" smtClean="0"/>
              <a:t>(5 pts</a:t>
            </a:r>
            <a:r>
              <a:rPr lang="en-US" altLang="en-US" sz="2400" dirty="0"/>
              <a:t>.)</a:t>
            </a:r>
          </a:p>
        </p:txBody>
      </p:sp>
    </p:spTree>
    <p:extLst>
      <p:ext uri="{BB962C8B-B14F-4D97-AF65-F5344CB8AC3E}">
        <p14:creationId xmlns:p14="http://schemas.microsoft.com/office/powerpoint/2010/main" val="3600055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2209555872"/>
              </p:ext>
            </p:extLst>
          </p:nvPr>
        </p:nvGraphicFramePr>
        <p:xfrm>
          <a:off x="457201" y="178476"/>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611944" y="640080"/>
            <a:ext cx="8229600" cy="579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3200" b="1" dirty="0"/>
              <a:t>E. QUALITY OF MANAGEMENT PLAN </a:t>
            </a:r>
            <a:endParaRPr lang="en-US" altLang="en-US" sz="2000" dirty="0"/>
          </a:p>
        </p:txBody>
      </p:sp>
      <p:sp>
        <p:nvSpPr>
          <p:cNvPr id="5" name="Content Placeholder 2"/>
          <p:cNvSpPr>
            <a:spLocks noGrp="1"/>
          </p:cNvSpPr>
          <p:nvPr/>
        </p:nvSpPr>
        <p:spPr bwMode="auto">
          <a:xfrm>
            <a:off x="400930" y="1274298"/>
            <a:ext cx="8229600" cy="4542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sz="2400" dirty="0"/>
              <a:t>Describes how the organization will disseminate information about the programs to the community in a manner that is understandable and accessible and includes translation services as applicable. (5 pts.)</a:t>
            </a:r>
          </a:p>
          <a:p>
            <a:r>
              <a:rPr lang="en-US" altLang="en-US" sz="2400" dirty="0"/>
              <a:t>Provides description of the adequacy of the management plan to achieve the objectives of the proposed project on time, within budget, including clearly defined responsibilities and milestones to accomplish project tasks. (10 pts.)</a:t>
            </a:r>
          </a:p>
          <a:p>
            <a:r>
              <a:rPr lang="en-US" altLang="en-US" sz="2400" dirty="0"/>
              <a:t>Provides a description of the coordination of proposed project, between parents, teachers, the community and students. Includes planning and preparation time for after-school teachers to align the program activities with the </a:t>
            </a:r>
            <a:r>
              <a:rPr lang="en-US" altLang="en-US" sz="2400" dirty="0" smtClean="0"/>
              <a:t>daily</a:t>
            </a:r>
            <a:br>
              <a:rPr lang="en-US" altLang="en-US" sz="2400" dirty="0" smtClean="0"/>
            </a:br>
            <a:r>
              <a:rPr lang="en-US" altLang="en-US" sz="2400" dirty="0" smtClean="0"/>
              <a:t>      </a:t>
            </a:r>
            <a:r>
              <a:rPr lang="en-US" altLang="en-US" sz="2400" dirty="0"/>
              <a:t>classroom expectations. (10 pts.)</a:t>
            </a:r>
          </a:p>
        </p:txBody>
      </p:sp>
    </p:spTree>
    <p:extLst>
      <p:ext uri="{BB962C8B-B14F-4D97-AF65-F5344CB8AC3E}">
        <p14:creationId xmlns:p14="http://schemas.microsoft.com/office/powerpoint/2010/main" val="3974820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3658639664"/>
              </p:ext>
            </p:extLst>
          </p:nvPr>
        </p:nvGraphicFramePr>
        <p:xfrm>
          <a:off x="457201" y="178476"/>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611944" y="640080"/>
            <a:ext cx="8229600" cy="579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3200" b="1" dirty="0" smtClean="0"/>
              <a:t>Required Documentation </a:t>
            </a:r>
            <a:endParaRPr lang="en-US" altLang="en-US" sz="2000" dirty="0"/>
          </a:p>
        </p:txBody>
      </p:sp>
      <p:sp>
        <p:nvSpPr>
          <p:cNvPr id="5" name="Content Placeholder 2"/>
          <p:cNvSpPr>
            <a:spLocks noGrp="1"/>
          </p:cNvSpPr>
          <p:nvPr/>
        </p:nvSpPr>
        <p:spPr bwMode="auto">
          <a:xfrm>
            <a:off x="400930" y="1274298"/>
            <a:ext cx="8229600" cy="4542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sz="2400" dirty="0" smtClean="0"/>
              <a:t>Applicants </a:t>
            </a:r>
            <a:r>
              <a:rPr lang="en-US" altLang="en-US" sz="2400" dirty="0"/>
              <a:t>will be asked to identify the physical location where all programming will be held and describe how the facility is safe and accessible. Each site must create and maintain a site safety plan, and the letter of support from the lead applicant, either the School Superintendent, Town Chief Elected Officer, or nonprofit CEO or Executive Director, must include a statement to this effect. </a:t>
            </a:r>
            <a:endParaRPr lang="en-US" altLang="en-US" sz="2400" dirty="0" smtClean="0"/>
          </a:p>
          <a:p>
            <a:r>
              <a:rPr lang="en-US" altLang="en-US" sz="2400" dirty="0"/>
              <a:t>After School Grant Partner(s) Applicant Commitment Letters - Upload one letter signed by the district superintendent and each school principal. Also upload at least one letter from the primary partner applicant. </a:t>
            </a:r>
          </a:p>
          <a:p>
            <a:endParaRPr lang="en-US" altLang="en-US" sz="2400" dirty="0"/>
          </a:p>
          <a:p>
            <a:endParaRPr lang="en-US" altLang="en-US" sz="2400" dirty="0"/>
          </a:p>
        </p:txBody>
      </p:sp>
    </p:spTree>
    <p:extLst>
      <p:ext uri="{BB962C8B-B14F-4D97-AF65-F5344CB8AC3E}">
        <p14:creationId xmlns:p14="http://schemas.microsoft.com/office/powerpoint/2010/main" val="191698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Rectangle 3"/>
          <p:cNvSpPr>
            <a:spLocks noGrp="1" noChangeArrowheads="1"/>
          </p:cNvSpPr>
          <p:nvPr/>
        </p:nvSpPr>
        <p:spPr bwMode="auto">
          <a:xfrm>
            <a:off x="1232095" y="879780"/>
            <a:ext cx="7261944" cy="1265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n-US" sz="3200" dirty="0"/>
              <a:t>Organizations eligible to apply for after school state funds</a:t>
            </a:r>
          </a:p>
        </p:txBody>
      </p:sp>
      <p:sp>
        <p:nvSpPr>
          <p:cNvPr id="5" name="Rectangle 4"/>
          <p:cNvSpPr>
            <a:spLocks noGrp="1" noChangeArrowheads="1"/>
          </p:cNvSpPr>
          <p:nvPr/>
        </p:nvSpPr>
        <p:spPr bwMode="auto">
          <a:xfrm>
            <a:off x="1155895" y="2074922"/>
            <a:ext cx="7530905" cy="4093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eaLnBrk="1" hangingPunct="1"/>
            <a:r>
              <a:rPr lang="en-US" altLang="en-US" sz="2800" dirty="0"/>
              <a:t>Local education agencies (LEA’s).</a:t>
            </a:r>
          </a:p>
          <a:p>
            <a:pPr eaLnBrk="1" hangingPunct="1"/>
            <a:r>
              <a:rPr lang="en-US" altLang="en-US" sz="2800" dirty="0"/>
              <a:t>Community-based organizations (CBO’s).</a:t>
            </a:r>
          </a:p>
          <a:p>
            <a:pPr eaLnBrk="1" hangingPunct="1"/>
            <a:r>
              <a:rPr lang="en-US" altLang="en-US" sz="2800" dirty="0"/>
              <a:t>Faith-based organizations.</a:t>
            </a:r>
          </a:p>
          <a:p>
            <a:pPr eaLnBrk="1" hangingPunct="1"/>
            <a:r>
              <a:rPr lang="en-US" altLang="en-US" sz="2800" dirty="0"/>
              <a:t>Other public and private entities.</a:t>
            </a:r>
          </a:p>
          <a:p>
            <a:pPr eaLnBrk="1" hangingPunct="1"/>
            <a:r>
              <a:rPr lang="en-US" altLang="en-US" sz="2800" dirty="0"/>
              <a:t>A consortium of two or more agencies/ organizations, or entities.</a:t>
            </a:r>
          </a:p>
          <a:p>
            <a:pPr eaLnBrk="1" hangingPunct="1"/>
            <a:r>
              <a:rPr lang="en-US" altLang="en-US" sz="2800" b="1" dirty="0"/>
              <a:t>Partnerships required </a:t>
            </a:r>
            <a:r>
              <a:rPr lang="en-US" altLang="en-US" sz="2800" dirty="0"/>
              <a:t>- one or more.</a:t>
            </a:r>
          </a:p>
          <a:p>
            <a:pPr eaLnBrk="1" hangingPunct="1"/>
            <a:r>
              <a:rPr lang="en-US" altLang="en-US" sz="2800" b="1" dirty="0"/>
              <a:t>Signatures are required and very important.</a:t>
            </a:r>
          </a:p>
        </p:txBody>
      </p:sp>
    </p:spTree>
    <p:extLst>
      <p:ext uri="{BB962C8B-B14F-4D97-AF65-F5344CB8AC3E}">
        <p14:creationId xmlns:p14="http://schemas.microsoft.com/office/powerpoint/2010/main" val="10512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2667127202"/>
              </p:ext>
            </p:extLst>
          </p:nvPr>
        </p:nvGraphicFramePr>
        <p:xfrm>
          <a:off x="457201" y="178476"/>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611944" y="640080"/>
            <a:ext cx="8229600" cy="579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3200" b="1" dirty="0" smtClean="0"/>
              <a:t>Required Documentation </a:t>
            </a:r>
            <a:endParaRPr lang="en-US" altLang="en-US" sz="2000" dirty="0"/>
          </a:p>
        </p:txBody>
      </p:sp>
      <p:sp>
        <p:nvSpPr>
          <p:cNvPr id="5" name="Content Placeholder 2"/>
          <p:cNvSpPr>
            <a:spLocks noGrp="1"/>
          </p:cNvSpPr>
          <p:nvPr/>
        </p:nvSpPr>
        <p:spPr bwMode="auto">
          <a:xfrm>
            <a:off x="400930" y="1274298"/>
            <a:ext cx="8229600" cy="4924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sz="2400" dirty="0"/>
              <a:t>After School Grant Signature Page [Upload at least 1 document(s</a:t>
            </a:r>
            <a:r>
              <a:rPr lang="en-US" altLang="en-US" sz="2400" dirty="0" smtClean="0"/>
              <a:t>)]</a:t>
            </a:r>
          </a:p>
          <a:p>
            <a:r>
              <a:rPr lang="en-US" altLang="en-US" sz="2400" dirty="0"/>
              <a:t>Standard Statement of Assurances for Grant Programs, signed and dated</a:t>
            </a:r>
          </a:p>
          <a:p>
            <a:r>
              <a:rPr lang="en-US" altLang="en-US" sz="2400" dirty="0" smtClean="0"/>
              <a:t>Affirmative Action Assurance, either:</a:t>
            </a:r>
          </a:p>
          <a:p>
            <a:pPr lvl="1"/>
            <a:r>
              <a:rPr lang="en-US" altLang="en-US" sz="2000" dirty="0" smtClean="0"/>
              <a:t>Municipalities </a:t>
            </a:r>
            <a:r>
              <a:rPr lang="en-US" altLang="en-US" sz="2000" dirty="0"/>
              <a:t>or municipal school districts with an Affirmative Action Plan on file must certify by signing and uploading the “Affirmative Action Certificate” under the Related Documents section above. </a:t>
            </a:r>
          </a:p>
          <a:p>
            <a:pPr lvl="1"/>
            <a:r>
              <a:rPr lang="en-US" altLang="en-US" sz="2000" dirty="0"/>
              <a:t>Applicants that are not Municipalities or Municipal School Districts must complete the Bidder Contract Compliance Monitoring Report under the Related Documents section above and email it to Attorney Louis Todisco, Connecticut State Department of Education, at </a:t>
            </a:r>
            <a:r>
              <a:rPr lang="en-US" altLang="en-US" sz="2000" dirty="0" smtClean="0"/>
              <a:t>louis.todisco@ct.gov.</a:t>
            </a:r>
            <a:endParaRPr lang="en-US" altLang="en-US" sz="2000" dirty="0"/>
          </a:p>
          <a:p>
            <a:pPr lvl="1"/>
            <a:endParaRPr lang="en-US" altLang="en-US" sz="1600" dirty="0"/>
          </a:p>
          <a:p>
            <a:endParaRPr lang="en-US" altLang="en-US" sz="2400" dirty="0"/>
          </a:p>
          <a:p>
            <a:endParaRPr lang="en-US" altLang="en-US" sz="2400" dirty="0"/>
          </a:p>
        </p:txBody>
      </p:sp>
    </p:spTree>
    <p:extLst>
      <p:ext uri="{BB962C8B-B14F-4D97-AF65-F5344CB8AC3E}">
        <p14:creationId xmlns:p14="http://schemas.microsoft.com/office/powerpoint/2010/main" val="1453522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542002221"/>
              </p:ext>
            </p:extLst>
          </p:nvPr>
        </p:nvGraphicFramePr>
        <p:xfrm>
          <a:off x="457200" y="176066"/>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6" name="Rectangle 5"/>
          <p:cNvSpPr>
            <a:spLocks noGrp="1" noChangeArrowheads="1"/>
          </p:cNvSpPr>
          <p:nvPr/>
        </p:nvSpPr>
        <p:spPr bwMode="auto">
          <a:xfrm>
            <a:off x="457200" y="842328"/>
            <a:ext cx="8229600" cy="57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n-US" sz="4000" dirty="0"/>
              <a:t>CONTACT INFORMATION</a:t>
            </a:r>
          </a:p>
        </p:txBody>
      </p:sp>
      <p:sp>
        <p:nvSpPr>
          <p:cNvPr id="7" name="Rectangle 6"/>
          <p:cNvSpPr>
            <a:spLocks noGrp="1" noChangeArrowheads="1"/>
          </p:cNvSpPr>
          <p:nvPr/>
        </p:nvSpPr>
        <p:spPr bwMode="auto">
          <a:xfrm>
            <a:off x="457200" y="1419778"/>
            <a:ext cx="8229600" cy="4390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eaLnBrk="1" hangingPunct="1">
              <a:lnSpc>
                <a:spcPct val="90000"/>
              </a:lnSpc>
            </a:pPr>
            <a:endParaRPr lang="en-US" altLang="en-US" dirty="0"/>
          </a:p>
          <a:p>
            <a:pPr eaLnBrk="1" hangingPunct="1">
              <a:lnSpc>
                <a:spcPct val="90000"/>
              </a:lnSpc>
            </a:pPr>
            <a:r>
              <a:rPr lang="en-US" altLang="en-US" dirty="0"/>
              <a:t>Dr. Agnes Quinones, Program Manager</a:t>
            </a:r>
          </a:p>
          <a:p>
            <a:pPr lvl="1" eaLnBrk="1" hangingPunct="1">
              <a:lnSpc>
                <a:spcPct val="90000"/>
              </a:lnSpc>
              <a:buFont typeface="Wingdings" panose="05000000000000000000" pitchFamily="2" charset="2"/>
              <a:buNone/>
            </a:pPr>
            <a:r>
              <a:rPr lang="en-US" altLang="en-US" dirty="0">
                <a:hlinkClick r:id="rId3"/>
              </a:rPr>
              <a:t>agnes.quinones@ct.gov</a:t>
            </a:r>
            <a:r>
              <a:rPr lang="en-US" altLang="en-US" dirty="0"/>
              <a:t> </a:t>
            </a:r>
          </a:p>
          <a:p>
            <a:pPr lvl="1" eaLnBrk="1" hangingPunct="1">
              <a:lnSpc>
                <a:spcPct val="90000"/>
              </a:lnSpc>
              <a:buFont typeface="Wingdings" panose="05000000000000000000" pitchFamily="2" charset="2"/>
              <a:buNone/>
            </a:pPr>
            <a:endParaRPr lang="en-US" altLang="en-US" dirty="0"/>
          </a:p>
          <a:p>
            <a:pPr eaLnBrk="1" hangingPunct="1">
              <a:lnSpc>
                <a:spcPct val="90000"/>
              </a:lnSpc>
            </a:pPr>
            <a:r>
              <a:rPr lang="en-US" altLang="en-US" dirty="0"/>
              <a:t>Website: </a:t>
            </a:r>
            <a:r>
              <a:rPr lang="en-US" altLang="en-US" dirty="0">
                <a:hlinkClick r:id="rId3"/>
              </a:rPr>
              <a:t>https://</a:t>
            </a:r>
            <a:r>
              <a:rPr lang="en-US" altLang="en-US" dirty="0" smtClean="0">
                <a:hlinkClick r:id="rId3"/>
              </a:rPr>
              <a:t>connecticut.egrantsmanagement.com</a:t>
            </a:r>
            <a:endParaRPr lang="en-US" altLang="en-US" dirty="0"/>
          </a:p>
        </p:txBody>
      </p:sp>
    </p:spTree>
    <p:extLst>
      <p:ext uri="{BB962C8B-B14F-4D97-AF65-F5344CB8AC3E}">
        <p14:creationId xmlns:p14="http://schemas.microsoft.com/office/powerpoint/2010/main" val="491169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6" name="Rectangle 2"/>
          <p:cNvSpPr txBox="1">
            <a:spLocks noChangeArrowheads="1"/>
          </p:cNvSpPr>
          <p:nvPr/>
        </p:nvSpPr>
        <p:spPr>
          <a:xfrm>
            <a:off x="457200" y="908480"/>
            <a:ext cx="7091916" cy="81870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en-US" sz="4000" dirty="0"/>
              <a:t>After School Funding Allocation</a:t>
            </a:r>
          </a:p>
        </p:txBody>
      </p:sp>
      <p:sp>
        <p:nvSpPr>
          <p:cNvPr id="7" name="Rectangle 3"/>
          <p:cNvSpPr txBox="1">
            <a:spLocks noChangeArrowheads="1"/>
          </p:cNvSpPr>
          <p:nvPr/>
        </p:nvSpPr>
        <p:spPr>
          <a:xfrm>
            <a:off x="457200" y="1721871"/>
            <a:ext cx="8686800" cy="374797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sz="2800" dirty="0"/>
              <a:t>Awaiting state budget –  $5.5 million for </a:t>
            </a:r>
            <a:r>
              <a:rPr lang="en-US" sz="2800" b="1" dirty="0"/>
              <a:t>each</a:t>
            </a:r>
            <a:r>
              <a:rPr lang="en-US" sz="2800" dirty="0"/>
              <a:t> of the two years but will not be awarded until state budget is finalized. </a:t>
            </a:r>
            <a:br>
              <a:rPr lang="en-US" sz="2800" dirty="0"/>
            </a:br>
            <a:r>
              <a:rPr lang="en-US" sz="2800" dirty="0"/>
              <a:t> </a:t>
            </a:r>
            <a:endParaRPr lang="en-US" sz="2400" dirty="0"/>
          </a:p>
          <a:p>
            <a:pPr>
              <a:defRPr/>
            </a:pPr>
            <a:r>
              <a:rPr lang="en-US" sz="2800" dirty="0"/>
              <a:t>Grants range from </a:t>
            </a:r>
            <a:r>
              <a:rPr lang="en-US" sz="2800" b="1" dirty="0"/>
              <a:t>$25,000 to a maximum of $200,000 </a:t>
            </a:r>
            <a:r>
              <a:rPr lang="en-US" sz="2800" dirty="0"/>
              <a:t>each year.</a:t>
            </a:r>
            <a:br>
              <a:rPr lang="en-US" sz="2800" dirty="0"/>
            </a:br>
            <a:endParaRPr lang="en-US" sz="2800" dirty="0"/>
          </a:p>
          <a:p>
            <a:pPr>
              <a:defRPr/>
            </a:pPr>
            <a:r>
              <a:rPr lang="en-US" sz="2800" dirty="0"/>
              <a:t>Parent fees are allowed using a sliding fee scale.</a:t>
            </a:r>
          </a:p>
        </p:txBody>
      </p:sp>
    </p:spTree>
    <p:extLst>
      <p:ext uri="{BB962C8B-B14F-4D97-AF65-F5344CB8AC3E}">
        <p14:creationId xmlns:p14="http://schemas.microsoft.com/office/powerpoint/2010/main" val="98527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1" y="103743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4800" dirty="0"/>
              <a:t>Two Options</a:t>
            </a:r>
          </a:p>
        </p:txBody>
      </p:sp>
      <p:sp>
        <p:nvSpPr>
          <p:cNvPr id="5" name="Content Placeholder 2"/>
          <p:cNvSpPr>
            <a:spLocks noGrp="1"/>
          </p:cNvSpPr>
          <p:nvPr/>
        </p:nvSpPr>
        <p:spPr bwMode="auto">
          <a:xfrm>
            <a:off x="457199" y="2852667"/>
            <a:ext cx="8229599" cy="2169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defRPr/>
            </a:pPr>
            <a:r>
              <a:rPr lang="en-US" sz="4000" dirty="0"/>
              <a:t>A: Elementary Schools</a:t>
            </a:r>
          </a:p>
          <a:p>
            <a:pPr>
              <a:defRPr/>
            </a:pPr>
            <a:r>
              <a:rPr lang="en-US" sz="4000" dirty="0"/>
              <a:t>B: Middle and High Schools</a:t>
            </a:r>
          </a:p>
        </p:txBody>
      </p:sp>
    </p:spTree>
    <p:extLst>
      <p:ext uri="{BB962C8B-B14F-4D97-AF65-F5344CB8AC3E}">
        <p14:creationId xmlns:p14="http://schemas.microsoft.com/office/powerpoint/2010/main" val="3901044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101681926"/>
              </p:ext>
            </p:extLst>
          </p:nvPr>
        </p:nvGraphicFramePr>
        <p:xfrm>
          <a:off x="457200" y="28606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Rectangle 3"/>
          <p:cNvSpPr>
            <a:spLocks noGrp="1" noChangeArrowheads="1"/>
          </p:cNvSpPr>
          <p:nvPr/>
        </p:nvSpPr>
        <p:spPr bwMode="auto">
          <a:xfrm>
            <a:off x="590844" y="655543"/>
            <a:ext cx="7870873" cy="71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eaLnBrk="1" hangingPunct="1"/>
            <a:r>
              <a:rPr lang="en-US" altLang="en-US" sz="3600" dirty="0"/>
              <a:t>Hours of Operation- Minimums</a:t>
            </a:r>
          </a:p>
        </p:txBody>
      </p:sp>
      <p:sp>
        <p:nvSpPr>
          <p:cNvPr id="5" name="Rectangle 4"/>
          <p:cNvSpPr>
            <a:spLocks noGrp="1" noChangeArrowheads="1"/>
          </p:cNvSpPr>
          <p:nvPr/>
        </p:nvSpPr>
        <p:spPr bwMode="auto">
          <a:xfrm>
            <a:off x="457200" y="1366381"/>
            <a:ext cx="8191499" cy="4471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eaLnBrk="1" hangingPunct="1"/>
            <a:r>
              <a:rPr lang="en-US" altLang="en-US" sz="3000" dirty="0"/>
              <a:t>Elementary School: 9 hours per week, 4 days a week.</a:t>
            </a:r>
          </a:p>
          <a:p>
            <a:pPr eaLnBrk="1" hangingPunct="1"/>
            <a:r>
              <a:rPr lang="en-US" altLang="en-US" sz="3000" dirty="0"/>
              <a:t>Middle School: 8 hours per week, 4 days a week, can be two two-day sessions (e.g. M/W &amp; T/</a:t>
            </a:r>
            <a:r>
              <a:rPr lang="en-US" altLang="en-US" sz="3000" dirty="0" err="1"/>
              <a:t>Th</a:t>
            </a:r>
            <a:r>
              <a:rPr lang="en-US" altLang="en-US" sz="3000" dirty="0"/>
              <a:t>), 45 days attendance.</a:t>
            </a:r>
          </a:p>
          <a:p>
            <a:pPr eaLnBrk="1" hangingPunct="1"/>
            <a:r>
              <a:rPr lang="en-US" altLang="en-US" sz="3000" dirty="0"/>
              <a:t>High School: 5 hours per week, at least 2 days per week, 30 days attendance.</a:t>
            </a:r>
          </a:p>
          <a:p>
            <a:pPr eaLnBrk="1" hangingPunct="1"/>
            <a:r>
              <a:rPr lang="en-US" altLang="en-US" sz="3000" dirty="0"/>
              <a:t>No </a:t>
            </a:r>
            <a:r>
              <a:rPr lang="en-US" altLang="en-US" sz="3000" b="1" dirty="0"/>
              <a:t>“drop in” </a:t>
            </a:r>
            <a:r>
              <a:rPr lang="en-US" altLang="en-US" sz="3000" dirty="0"/>
              <a:t>programs.</a:t>
            </a:r>
          </a:p>
          <a:p>
            <a:pPr eaLnBrk="1" hangingPunct="1"/>
            <a:r>
              <a:rPr lang="en-US" altLang="en-US" sz="2800" dirty="0"/>
              <a:t>Must explain how the hours and schedule will </a:t>
            </a:r>
            <a:r>
              <a:rPr lang="en-US" altLang="en-US" sz="2800" dirty="0" smtClean="0"/>
              <a:t>meet</a:t>
            </a:r>
            <a:br>
              <a:rPr lang="en-US" altLang="en-US" sz="2800" dirty="0" smtClean="0"/>
            </a:br>
            <a:r>
              <a:rPr lang="en-US" altLang="en-US" sz="2800" dirty="0" smtClean="0"/>
              <a:t>     the </a:t>
            </a:r>
            <a:r>
              <a:rPr lang="en-US" altLang="en-US" sz="2800" dirty="0"/>
              <a:t>needs of your students and families.</a:t>
            </a:r>
            <a:endParaRPr lang="en-US" altLang="en-US" sz="3000" dirty="0"/>
          </a:p>
        </p:txBody>
      </p:sp>
    </p:spTree>
    <p:extLst>
      <p:ext uri="{BB962C8B-B14F-4D97-AF65-F5344CB8AC3E}">
        <p14:creationId xmlns:p14="http://schemas.microsoft.com/office/powerpoint/2010/main" val="766719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690227126"/>
              </p:ext>
            </p:extLst>
          </p:nvPr>
        </p:nvGraphicFramePr>
        <p:xfrm>
          <a:off x="457200" y="28606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1" y="666702"/>
            <a:ext cx="8229600" cy="9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sz="3600" dirty="0"/>
              <a:t>Weeks of Operation</a:t>
            </a:r>
          </a:p>
        </p:txBody>
      </p:sp>
      <p:sp>
        <p:nvSpPr>
          <p:cNvPr id="5" name="Content Placeholder 2"/>
          <p:cNvSpPr>
            <a:spLocks noGrp="1"/>
          </p:cNvSpPr>
          <p:nvPr/>
        </p:nvSpPr>
        <p:spPr bwMode="auto">
          <a:xfrm>
            <a:off x="457201" y="1721471"/>
            <a:ext cx="8229600" cy="4046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altLang="en-US" b="1" dirty="0"/>
              <a:t>Minimum  of 25 </a:t>
            </a:r>
            <a:r>
              <a:rPr lang="en-US" altLang="en-US" b="1" dirty="0" smtClean="0"/>
              <a:t>weeks</a:t>
            </a:r>
            <a:endParaRPr lang="en-US" altLang="en-US" dirty="0" smtClean="0"/>
          </a:p>
          <a:p>
            <a:r>
              <a:rPr lang="en-US" altLang="en-US" b="1" dirty="0" smtClean="0"/>
              <a:t>25-29 weeks</a:t>
            </a:r>
            <a:r>
              <a:rPr lang="en-US" altLang="en-US" dirty="0" smtClean="0"/>
              <a:t>, +5 points </a:t>
            </a:r>
            <a:br>
              <a:rPr lang="en-US" altLang="en-US" dirty="0" smtClean="0"/>
            </a:br>
            <a:r>
              <a:rPr lang="en-US" altLang="en-US" dirty="0" smtClean="0"/>
              <a:t>Max. funding</a:t>
            </a:r>
            <a:r>
              <a:rPr lang="en-US" altLang="en-US" dirty="0"/>
              <a:t>: $2,200 per </a:t>
            </a:r>
            <a:r>
              <a:rPr lang="en-US" altLang="en-US" dirty="0" smtClean="0"/>
              <a:t>student</a:t>
            </a:r>
            <a:endParaRPr lang="en-US" altLang="en-US" dirty="0"/>
          </a:p>
          <a:p>
            <a:r>
              <a:rPr lang="en-US" altLang="en-US" b="1" dirty="0" smtClean="0"/>
              <a:t>30-34 </a:t>
            </a:r>
            <a:r>
              <a:rPr lang="en-US" altLang="en-US" b="1" dirty="0"/>
              <a:t>weeks</a:t>
            </a:r>
            <a:r>
              <a:rPr lang="en-US" altLang="en-US" dirty="0"/>
              <a:t> +10 </a:t>
            </a:r>
            <a:r>
              <a:rPr lang="en-US" altLang="en-US" dirty="0" smtClean="0"/>
              <a:t>points </a:t>
            </a:r>
            <a:br>
              <a:rPr lang="en-US" altLang="en-US" dirty="0" smtClean="0"/>
            </a:br>
            <a:r>
              <a:rPr lang="en-US" altLang="en-US" dirty="0" smtClean="0"/>
              <a:t>Max</a:t>
            </a:r>
            <a:r>
              <a:rPr lang="en-US" altLang="en-US" dirty="0"/>
              <a:t>. </a:t>
            </a:r>
            <a:r>
              <a:rPr lang="en-US" altLang="en-US" dirty="0" smtClean="0"/>
              <a:t>funding $2,800.00 </a:t>
            </a:r>
            <a:r>
              <a:rPr lang="en-US" altLang="en-US" dirty="0"/>
              <a:t>per </a:t>
            </a:r>
            <a:r>
              <a:rPr lang="en-US" altLang="en-US" dirty="0" smtClean="0"/>
              <a:t>student</a:t>
            </a:r>
            <a:endParaRPr lang="en-US" altLang="en-US" dirty="0"/>
          </a:p>
          <a:p>
            <a:r>
              <a:rPr lang="en-US" altLang="en-US" b="1" dirty="0" smtClean="0"/>
              <a:t>35-38 weeks </a:t>
            </a:r>
            <a:r>
              <a:rPr lang="en-US" altLang="en-US" dirty="0"/>
              <a:t>+15 </a:t>
            </a:r>
            <a:r>
              <a:rPr lang="en-US" altLang="en-US" dirty="0" smtClean="0"/>
              <a:t>points</a:t>
            </a:r>
            <a:br>
              <a:rPr lang="en-US" altLang="en-US" dirty="0" smtClean="0"/>
            </a:br>
            <a:r>
              <a:rPr lang="en-US" altLang="en-US" dirty="0" smtClean="0"/>
              <a:t>Max</a:t>
            </a:r>
            <a:r>
              <a:rPr lang="en-US" altLang="en-US" dirty="0"/>
              <a:t>. funding: $3,500.00 per </a:t>
            </a:r>
            <a:r>
              <a:rPr lang="en-US" altLang="en-US" dirty="0" smtClean="0"/>
              <a:t>student</a:t>
            </a:r>
            <a:endParaRPr lang="en-US" altLang="en-US" dirty="0"/>
          </a:p>
        </p:txBody>
      </p:sp>
    </p:spTree>
    <p:extLst>
      <p:ext uri="{BB962C8B-B14F-4D97-AF65-F5344CB8AC3E}">
        <p14:creationId xmlns:p14="http://schemas.microsoft.com/office/powerpoint/2010/main" val="2745120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0" y="1046999"/>
            <a:ext cx="8229600" cy="1013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dirty="0"/>
              <a:t>Attendance requirements</a:t>
            </a:r>
          </a:p>
        </p:txBody>
      </p:sp>
      <p:sp>
        <p:nvSpPr>
          <p:cNvPr id="5" name="Content Placeholder 2"/>
          <p:cNvSpPr>
            <a:spLocks noGrp="1"/>
          </p:cNvSpPr>
          <p:nvPr/>
        </p:nvSpPr>
        <p:spPr bwMode="auto">
          <a:xfrm>
            <a:off x="457201" y="2060907"/>
            <a:ext cx="8229600" cy="3213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dirty="0"/>
              <a:t>Two measures required in the proposal and are tracked monthly:</a:t>
            </a:r>
          </a:p>
          <a:p>
            <a:pPr marL="457200" lvl="1" indent="0">
              <a:buNone/>
            </a:pPr>
            <a:r>
              <a:rPr lang="en-US" dirty="0"/>
              <a:t>Measure #1: Total number of students served</a:t>
            </a:r>
          </a:p>
          <a:p>
            <a:pPr marL="457200" lvl="1" indent="0">
              <a:buNone/>
            </a:pPr>
            <a:r>
              <a:rPr lang="en-US" dirty="0"/>
              <a:t>Measure #2: Number of students reaching minimum dosage by end of June</a:t>
            </a:r>
          </a:p>
          <a:p>
            <a:r>
              <a:rPr lang="en-US" dirty="0"/>
              <a:t>Actual attendance must be at least 80% for each measure.</a:t>
            </a:r>
          </a:p>
          <a:p>
            <a:pPr marL="0" indent="0">
              <a:buFont typeface="Wingdings" panose="05000000000000000000" pitchFamily="2" charset="2"/>
              <a:buNone/>
              <a:defRPr/>
            </a:pPr>
            <a:endParaRPr lang="en-US" dirty="0"/>
          </a:p>
        </p:txBody>
      </p:sp>
    </p:spTree>
    <p:extLst>
      <p:ext uri="{BB962C8B-B14F-4D97-AF65-F5344CB8AC3E}">
        <p14:creationId xmlns:p14="http://schemas.microsoft.com/office/powerpoint/2010/main" val="2138407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485705695"/>
              </p:ext>
            </p:extLst>
          </p:nvPr>
        </p:nvGraphicFramePr>
        <p:xfrm>
          <a:off x="457200" y="4714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en-US" dirty="0"/>
                    </a:p>
                  </a:txBody>
                  <a:tcPr/>
                </a:tc>
                <a:extLst>
                  <a:ext uri="{0D108BD9-81ED-4DB2-BD59-A6C34878D82A}">
                    <a16:rowId xmlns:a16="http://schemas.microsoft.com/office/drawing/2014/main" xmlns="" val="10000"/>
                  </a:ext>
                </a:extLst>
              </a:tr>
            </a:tbl>
          </a:graphicData>
        </a:graphic>
      </p:graphicFrame>
      <p:sp>
        <p:nvSpPr>
          <p:cNvPr id="3" name="Rectangle 2"/>
          <p:cNvSpPr/>
          <p:nvPr/>
        </p:nvSpPr>
        <p:spPr>
          <a:xfrm>
            <a:off x="457201" y="1384676"/>
            <a:ext cx="8229600" cy="338554"/>
          </a:xfrm>
          <a:prstGeom prst="rect">
            <a:avLst/>
          </a:prstGeom>
        </p:spPr>
        <p:txBody>
          <a:bodyPr wrap="square">
            <a:spAutoFit/>
          </a:bodyPr>
          <a:lstStyle/>
          <a:p>
            <a:pPr>
              <a:spcBef>
                <a:spcPct val="0"/>
              </a:spcBef>
            </a:pPr>
            <a:r>
              <a:rPr lang="en-US" altLang="en-US" sz="1600" dirty="0"/>
              <a:t>	</a:t>
            </a:r>
          </a:p>
        </p:txBody>
      </p:sp>
      <p:sp>
        <p:nvSpPr>
          <p:cNvPr id="4" name="Title 1"/>
          <p:cNvSpPr>
            <a:spLocks noGrp="1"/>
          </p:cNvSpPr>
          <p:nvPr/>
        </p:nvSpPr>
        <p:spPr bwMode="auto">
          <a:xfrm>
            <a:off x="457200" y="1042830"/>
            <a:ext cx="8229600" cy="999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altLang="en-US" dirty="0"/>
              <a:t>Measure #1: Number of students</a:t>
            </a:r>
          </a:p>
        </p:txBody>
      </p:sp>
      <p:sp>
        <p:nvSpPr>
          <p:cNvPr id="5" name="Content Placeholder 2"/>
          <p:cNvSpPr>
            <a:spLocks noGrp="1"/>
          </p:cNvSpPr>
          <p:nvPr/>
        </p:nvSpPr>
        <p:spPr bwMode="auto">
          <a:xfrm>
            <a:off x="457200" y="2028679"/>
            <a:ext cx="8229600" cy="3692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en-US" sz="2800" dirty="0"/>
              <a:t>Total number of students to be served annually. This may include before school, after school, school vacations and summer, from July 1 to June 30.</a:t>
            </a:r>
          </a:p>
          <a:p>
            <a:r>
              <a:rPr lang="en-US" sz="2800" dirty="0"/>
              <a:t>Programs must show that 80% of target was maintained in order to receive full bonus points for future funding.</a:t>
            </a:r>
          </a:p>
          <a:p>
            <a:r>
              <a:rPr lang="en-US" sz="2800" i="1" dirty="0"/>
              <a:t>Example: </a:t>
            </a:r>
            <a:r>
              <a:rPr lang="en-US" sz="2800" dirty="0"/>
              <a:t>Expect to enroll 200 students for after school, at least 160 students must have attendance.</a:t>
            </a:r>
          </a:p>
          <a:p>
            <a:endParaRPr lang="en-US" altLang="en-US" dirty="0"/>
          </a:p>
        </p:txBody>
      </p:sp>
    </p:spTree>
    <p:extLst>
      <p:ext uri="{BB962C8B-B14F-4D97-AF65-F5344CB8AC3E}">
        <p14:creationId xmlns:p14="http://schemas.microsoft.com/office/powerpoint/2010/main" val="168258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723</TotalTime>
  <Words>1979</Words>
  <Application>Microsoft Office PowerPoint</Application>
  <PresentationFormat>On-screen Show (4:3)</PresentationFormat>
  <Paragraphs>215</Paragraphs>
  <Slides>31</Slides>
  <Notes>30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CONNECTICUT STATE DEPARTMENT OF EDUCATION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csde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csde csde</dc:creator>
  <cp:lastModifiedBy>mdc</cp:lastModifiedBy>
  <cp:revision>95</cp:revision>
  <cp:lastPrinted>2023-05-31T16:05:10Z</cp:lastPrinted>
  <dcterms:created xsi:type="dcterms:W3CDTF">2012-05-07T12:46:42Z</dcterms:created>
  <dcterms:modified xsi:type="dcterms:W3CDTF">2023-05-31T16:05:23Z</dcterms:modified>
</cp:coreProperties>
</file>